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78" r:id="rId3"/>
    <p:sldId id="279" r:id="rId4"/>
    <p:sldId id="281" r:id="rId5"/>
    <p:sldId id="303" r:id="rId6"/>
    <p:sldId id="309" r:id="rId7"/>
    <p:sldId id="334" r:id="rId8"/>
    <p:sldId id="335" r:id="rId9"/>
    <p:sldId id="336" r:id="rId10"/>
    <p:sldId id="310" r:id="rId11"/>
    <p:sldId id="288" r:id="rId12"/>
    <p:sldId id="292" r:id="rId13"/>
    <p:sldId id="314" r:id="rId14"/>
    <p:sldId id="306" r:id="rId15"/>
    <p:sldId id="315" r:id="rId16"/>
    <p:sldId id="291" r:id="rId17"/>
    <p:sldId id="311" r:id="rId18"/>
    <p:sldId id="308" r:id="rId19"/>
    <p:sldId id="293" r:id="rId20"/>
    <p:sldId id="316" r:id="rId21"/>
    <p:sldId id="301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25" r:id="rId30"/>
    <p:sldId id="305" r:id="rId31"/>
    <p:sldId id="326" r:id="rId32"/>
    <p:sldId id="327" r:id="rId33"/>
    <p:sldId id="328" r:id="rId34"/>
    <p:sldId id="329" r:id="rId35"/>
    <p:sldId id="330" r:id="rId36"/>
    <p:sldId id="331" r:id="rId37"/>
    <p:sldId id="307" r:id="rId38"/>
    <p:sldId id="332" r:id="rId39"/>
    <p:sldId id="342" r:id="rId40"/>
    <p:sldId id="340" r:id="rId41"/>
    <p:sldId id="343" r:id="rId42"/>
    <p:sldId id="344" r:id="rId43"/>
    <p:sldId id="345" r:id="rId44"/>
    <p:sldId id="346" r:id="rId45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27F"/>
    <a:srgbClr val="0BD0D9"/>
    <a:srgbClr val="CEDC00"/>
    <a:srgbClr val="1F2732"/>
    <a:srgbClr val="187E83"/>
    <a:srgbClr val="202832"/>
    <a:srgbClr val="3B3838"/>
    <a:srgbClr val="202731"/>
    <a:srgbClr val="F0FF29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B0788-913D-4DAB-B3DC-8AB86A584DE2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2AECF-5C0A-4F8B-AAFD-FF56EB65FD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rice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ind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Jared Rice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2A25-0BC4-4367-800E-88BFCA014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0E4FA-6BC4-4556-AA14-DEB014621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9B0F-7EC4-4DA2-8ED1-6337F83E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085A9B-E26B-43F8-BD8C-36BFA5BB926B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9CB5-3D1B-4FFB-9CA5-E956DA26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3816-1879-45E9-822D-85E2AD7A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7C99-D598-4AE0-896E-1C9D65B7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0C0C6-6FC8-40F8-AFA5-ADA1E4417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E903-27DA-44D7-AEFA-9628FC7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1892B3-6194-4626-8D5D-C1B1652730BB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604B9-E95B-40DE-829A-E8315FB8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6CC9-E391-4937-905B-FE4B1E75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1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BDBA2-440A-47F4-9043-F850A08A2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B311-5DC5-4E62-B219-DE5897D3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0E7F-620C-418F-84C6-30B3A156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82BF5-E2BD-4206-95D4-3AE02BFB211A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7F132-C2B3-4CEC-B9B7-8ADDDA57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3128-B7F4-4641-9062-2842F1E9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559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835025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356852"/>
            <a:ext cx="11417300" cy="4820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E96C6-1843-4457-BC07-9141BB4CCF64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5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0D2-C022-459E-A1F1-87941AA5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E93C-D9EC-4D6A-893F-F9844785F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125F9-7FB0-4D24-8F71-11CA96ED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FA33F-2CFE-4C4B-89A1-BD1D23843ABA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FD5B-8E8B-493B-B109-84FDAA6F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D5182-C9EA-499D-9300-A5EBD215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CA62-5EBB-4C0A-B3D7-C7967E09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E9E1-24C5-4DAC-8EB4-9C46DDC8C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E3EA-0946-43A4-ADDD-B62FB552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DD65F-A052-4E05-8923-AA91EB3D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346F9-27CA-46E1-8BC9-3CE1718583F9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AF469-53E3-41B5-ADF1-28FC6890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84C4-C36F-4D43-8B58-DB23927B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4023-8FE7-47B2-B7A1-4971C4FD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99207-2FDF-49B9-BA7F-94E519CB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CD0E2-AE2E-4443-8070-DDD06B04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5921C-733C-4CF8-AB7B-8D46D796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CE057-98D2-4130-AF46-E03086255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BDBAF-3E85-4DAA-9F1E-D9C930A9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C3571-EFF5-4E7C-91D1-F1195BEC271B}" type="datetime1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FC847-2715-4243-8289-D800C0F8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0A1FD-7A6B-4F5B-81E9-BB3B8C7E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2B28-54E4-4C99-BF0E-B33634A0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B56EF-99A8-4B5F-9416-DAC4B347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82D993-F377-4AAF-8670-6E050E3F694E}" type="datetime1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08689-2A33-4836-9C59-74BB438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CAC0-2122-479C-9BCE-C1CDB80F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E64D6-7065-4269-B1D3-441F25A3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3F691-6999-434A-88D5-09942285D5CB}" type="datetime1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30C3A-EA5E-4657-95CA-9B08622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CBDC-D80F-47CC-B4AF-D4B76B58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2F8B-0689-4E3C-961F-F117033C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4227-540D-483C-B64B-DA43DAF20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CCA32-AE3E-479E-9979-3AFBDF95A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32154-34CE-4849-8DFE-840F63FD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A1BE52-553F-46F4-AE11-863FD67EA492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DC88D-CCD6-4897-8C89-99A2AEA4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7FCD-B015-452F-BEA0-3FB4BC9E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5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F0C1-CB41-42E9-A5D3-B32D4A7C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7D0B6-B34A-4434-9B49-42484457E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1BC63-447A-47E5-9868-60CE07485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A5EE7-582A-4D1E-BDD2-F5397EA3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F53246-3525-4440-8E2E-A28CFDBCA39B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67F00-AB59-4DC6-8AB2-23E75CB3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F9295-41A4-4C61-96C4-760B465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43F1A51-B966-4A8C-8C10-5CB0A087DC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61766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BDB85-54EC-42B0-A183-31738D9A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A39E-0D2E-4EF4-BDFB-9AE2B0761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350" y="1460500"/>
            <a:ext cx="11417300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B3E9-4EA7-4871-BA28-D174C083C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62" y="6356350"/>
            <a:ext cx="407987" cy="365125"/>
          </a:xfrm>
          <a:prstGeom prst="rect">
            <a:avLst/>
          </a:prstGeom>
          <a:solidFill>
            <a:srgbClr val="0BD0D9"/>
          </a:solidFill>
          <a:effectLst>
            <a:outerShdw dist="38100" dir="10800000" algn="r" rotWithShape="0">
              <a:srgbClr val="CEDC00"/>
            </a:outerShdw>
          </a:effectLst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3DB09A56-2F1D-4318-9240-BF2B90CE364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3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B3548D-9CF8-484F-B419-7A0A536FD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6388BF-55C0-4F5C-8B12-5F8BFF24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898" y="-5675086"/>
            <a:ext cx="6894286" cy="18198472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3F0FA3-323A-4C82-94A4-E7DE22F5B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4967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46A0277-254C-48ED-83E1-188A254699FD}"/>
              </a:ext>
            </a:extLst>
          </p:cNvPr>
          <p:cNvSpPr/>
          <p:nvPr/>
        </p:nvSpPr>
        <p:spPr>
          <a:xfrm>
            <a:off x="5297714" y="-22860"/>
            <a:ext cx="6894286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E15C21-EDC8-491D-8E60-EC718EFA2FE6}"/>
              </a:ext>
            </a:extLst>
          </p:cNvPr>
          <p:cNvSpPr/>
          <p:nvPr/>
        </p:nvSpPr>
        <p:spPr>
          <a:xfrm>
            <a:off x="43209" y="-350491"/>
            <a:ext cx="278253" cy="278253"/>
          </a:xfrm>
          <a:prstGeom prst="ellipse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85D2-DD1A-47E4-8AEC-A5CFD783C89A}"/>
              </a:ext>
            </a:extLst>
          </p:cNvPr>
          <p:cNvSpPr/>
          <p:nvPr/>
        </p:nvSpPr>
        <p:spPr>
          <a:xfrm>
            <a:off x="428290" y="-350491"/>
            <a:ext cx="278253" cy="278253"/>
          </a:xfrm>
          <a:prstGeom prst="ellipse">
            <a:avLst/>
          </a:pr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D8D96-0301-4388-9D0D-E6B39324F41B}"/>
              </a:ext>
            </a:extLst>
          </p:cNvPr>
          <p:cNvSpPr/>
          <p:nvPr/>
        </p:nvSpPr>
        <p:spPr>
          <a:xfrm>
            <a:off x="5747658" y="240638"/>
            <a:ext cx="5822032" cy="147732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4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Electricity price</a:t>
            </a:r>
          </a:p>
          <a:p>
            <a:r>
              <a:rPr lang="en-US" sz="4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4CED02-E53A-462B-A241-DA8B83B6DC3F}"/>
              </a:ext>
            </a:extLst>
          </p:cNvPr>
          <p:cNvGrpSpPr/>
          <p:nvPr/>
        </p:nvGrpSpPr>
        <p:grpSpPr>
          <a:xfrm>
            <a:off x="5747659" y="1792861"/>
            <a:ext cx="934129" cy="155903"/>
            <a:chOff x="5747659" y="4460547"/>
            <a:chExt cx="1891392" cy="290286"/>
          </a:xfrm>
          <a:solidFill>
            <a:srgbClr val="A7927F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B60085-03EB-4493-B6AD-058E45E445CD}"/>
                </a:ext>
              </a:extLst>
            </p:cNvPr>
            <p:cNvSpPr/>
            <p:nvPr/>
          </p:nvSpPr>
          <p:spPr>
            <a:xfrm>
              <a:off x="6179459" y="4460547"/>
              <a:ext cx="1459592" cy="29028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51CF1D8-C366-4193-9EBC-D6D0F15A84F6}"/>
                </a:ext>
              </a:extLst>
            </p:cNvPr>
            <p:cNvSpPr/>
            <p:nvPr/>
          </p:nvSpPr>
          <p:spPr>
            <a:xfrm>
              <a:off x="5747659" y="4460547"/>
              <a:ext cx="1459592" cy="29028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DD93D9B-1BDC-47C7-8121-F3DA2922648C}"/>
              </a:ext>
            </a:extLst>
          </p:cNvPr>
          <p:cNvGrpSpPr/>
          <p:nvPr/>
        </p:nvGrpSpPr>
        <p:grpSpPr>
          <a:xfrm>
            <a:off x="5762933" y="3813461"/>
            <a:ext cx="6012933" cy="1508105"/>
            <a:chOff x="5747658" y="2821469"/>
            <a:chExt cx="6012933" cy="1508105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55A5D74A-6CE5-4D9F-9968-8FC65D827E28}"/>
                </a:ext>
              </a:extLst>
            </p:cNvPr>
            <p:cNvSpPr txBox="1"/>
            <p:nvPr/>
          </p:nvSpPr>
          <p:spPr>
            <a:xfrm>
              <a:off x="5747658" y="2821469"/>
              <a:ext cx="6012933" cy="15081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    </a:t>
              </a:r>
              <a:r>
                <a:rPr lang="en-US" sz="2000" u="sng" dirty="0">
                  <a:solidFill>
                    <a:srgbClr val="A7927F"/>
                  </a:solidFill>
                </a:rPr>
                <a:t>Prepared by 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Hajar BELAYD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Youssef BEN ALLAL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Youssef LAZREK</a:t>
              </a: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76B20840-A665-4703-988B-B4DA6AEA539D}"/>
                </a:ext>
              </a:extLst>
            </p:cNvPr>
            <p:cNvSpPr/>
            <p:nvPr/>
          </p:nvSpPr>
          <p:spPr>
            <a:xfrm>
              <a:off x="5856078" y="2882732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A43E4CC-D7E5-4D1D-95CD-7749DC1E2B3D}"/>
              </a:ext>
            </a:extLst>
          </p:cNvPr>
          <p:cNvGrpSpPr/>
          <p:nvPr/>
        </p:nvGrpSpPr>
        <p:grpSpPr>
          <a:xfrm>
            <a:off x="9340953" y="3813462"/>
            <a:ext cx="6067975" cy="952435"/>
            <a:chOff x="5712376" y="5148775"/>
            <a:chExt cx="6067975" cy="952435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C0CF654-2CDA-4B8C-8E1C-4E39C0782BEA}"/>
                </a:ext>
              </a:extLst>
            </p:cNvPr>
            <p:cNvSpPr txBox="1"/>
            <p:nvPr/>
          </p:nvSpPr>
          <p:spPr>
            <a:xfrm>
              <a:off x="5712376" y="5148775"/>
              <a:ext cx="6067975" cy="9524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     </a:t>
              </a:r>
              <a:r>
                <a:rPr lang="en-US" sz="2000" u="sng" dirty="0">
                  <a:solidFill>
                    <a:srgbClr val="A7927F"/>
                  </a:solidFill>
                </a:rPr>
                <a:t>Supervised by</a:t>
              </a:r>
              <a:r>
                <a:rPr lang="en-US" sz="1600" b="1" dirty="0">
                  <a:solidFill>
                    <a:srgbClr val="A7927F"/>
                  </a:solidFill>
                  <a:latin typeface="Georgia" panose="02040502050405020303" pitchFamily="18" charset="0"/>
                  <a:ea typeface="Segoe UI Black" panose="020B0A02040204020203" pitchFamily="34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Maryam GUESSOUS </a:t>
              </a:r>
            </a:p>
          </p:txBody>
        </p:sp>
        <p:sp>
          <p:nvSpPr>
            <p:cNvPr id="21" name="Oval 3">
              <a:extLst>
                <a:ext uri="{FF2B5EF4-FFF2-40B4-BE49-F238E27FC236}">
                  <a16:creationId xmlns:a16="http://schemas.microsoft.com/office/drawing/2014/main" id="{531829AB-7070-48F2-8577-9DD9CB46AA97}"/>
                </a:ext>
              </a:extLst>
            </p:cNvPr>
            <p:cNvSpPr/>
            <p:nvPr/>
          </p:nvSpPr>
          <p:spPr>
            <a:xfrm>
              <a:off x="5856077" y="5174222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92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134647"/>
            <a:ext cx="12192000" cy="7188589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4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3644843" y="989222"/>
            <a:ext cx="0" cy="5458040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41518" y="4155440"/>
            <a:ext cx="507782" cy="457851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2846932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3517545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913AC7F-8520-4AFF-BD3C-34D9B4615E7C}"/>
              </a:ext>
            </a:extLst>
          </p:cNvPr>
          <p:cNvSpPr txBox="1"/>
          <p:nvPr/>
        </p:nvSpPr>
        <p:spPr>
          <a:xfrm>
            <a:off x="943463" y="2771691"/>
            <a:ext cx="270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weather data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9C93F8-54E6-41EB-9103-F422718B8A80}"/>
              </a:ext>
            </a:extLst>
          </p:cNvPr>
          <p:cNvSpPr txBox="1"/>
          <p:nvPr/>
        </p:nvSpPr>
        <p:spPr>
          <a:xfrm>
            <a:off x="938999" y="3488354"/>
            <a:ext cx="255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energy data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F67B63-9E10-4A98-8E7C-1B42E5758917}"/>
              </a:ext>
            </a:extLst>
          </p:cNvPr>
          <p:cNvSpPr txBox="1"/>
          <p:nvPr/>
        </p:nvSpPr>
        <p:spPr>
          <a:xfrm>
            <a:off x="938999" y="4175209"/>
            <a:ext cx="2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 the data 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4124361-1EB6-4BAC-965D-3990B83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10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075471" y="3546176"/>
            <a:ext cx="6306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6ABA20-5118-40D8-95C1-D0CCAA4A238C}"/>
              </a:ext>
            </a:extLst>
          </p:cNvPr>
          <p:cNvSpPr txBox="1"/>
          <p:nvPr/>
        </p:nvSpPr>
        <p:spPr>
          <a:xfrm>
            <a:off x="4235124" y="1316364"/>
            <a:ext cx="78946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Split the weather data into 5 data frames ,one for each city (Madrid, Valencia, Bilbao, Barcelona, Seville.)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Rename weather data features  variable into features{city}.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Merging the energy data frame with the five weather data frames according to the time index.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Fill the remaining missing values with interpolation (each feature has a low amount of NAN (0,1%))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Encode the categorical variable (</a:t>
            </a:r>
            <a:r>
              <a:rPr lang="en-US" sz="1400" dirty="0" err="1">
                <a:solidFill>
                  <a:schemeClr val="bg1"/>
                </a:solidFill>
              </a:rPr>
              <a:t>weather_description</a:t>
            </a:r>
            <a:r>
              <a:rPr lang="en-US" sz="1400" dirty="0">
                <a:solidFill>
                  <a:schemeClr val="bg1"/>
                </a:solidFill>
              </a:rPr>
              <a:t> using label encoding)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Code implementation and sample of final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1B8A5BD-2086-41CC-AEEF-C61EF933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19" y="4421759"/>
            <a:ext cx="4644213" cy="13968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E2A740-266D-4FB5-9586-61DD7E38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936" y="3893758"/>
            <a:ext cx="1321230" cy="25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2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-15436" y="-51664"/>
            <a:ext cx="12323550" cy="7047550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5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869871" y="1607775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66918" y="2771691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494632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BF2A9AF-E3C5-4F6E-B225-4060C095AD02}"/>
              </a:ext>
            </a:extLst>
          </p:cNvPr>
          <p:cNvSpPr txBox="1"/>
          <p:nvPr/>
        </p:nvSpPr>
        <p:spPr>
          <a:xfrm>
            <a:off x="875499" y="3462954"/>
            <a:ext cx="227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visualizations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E82EA0C-C98B-4D76-A5ED-E64C80094C28}"/>
              </a:ext>
            </a:extLst>
          </p:cNvPr>
          <p:cNvSpPr txBox="1"/>
          <p:nvPr/>
        </p:nvSpPr>
        <p:spPr>
          <a:xfrm>
            <a:off x="850099" y="4174154"/>
            <a:ext cx="2174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 visualizations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CC4FE4-DB9F-4892-AB30-60A66EEDBCD9}"/>
              </a:ext>
            </a:extLst>
          </p:cNvPr>
          <p:cNvSpPr txBox="1"/>
          <p:nvPr/>
        </p:nvSpPr>
        <p:spPr>
          <a:xfrm>
            <a:off x="850098" y="2771691"/>
            <a:ext cx="286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price variations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4F24936-904B-4521-B113-412F00D8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9F95E20-58C0-4E0B-B54F-6B187EED6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80" y="2002970"/>
            <a:ext cx="7755917" cy="32595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FEF193-D86C-481A-BFB7-61A22FE44A8F}"/>
              </a:ext>
            </a:extLst>
          </p:cNvPr>
          <p:cNvSpPr/>
          <p:nvPr/>
        </p:nvSpPr>
        <p:spPr>
          <a:xfrm>
            <a:off x="4707101" y="3567185"/>
            <a:ext cx="7040758" cy="775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6028C4D-1B84-4D3C-BFAC-282D212F6B9D}"/>
              </a:ext>
            </a:extLst>
          </p:cNvPr>
          <p:cNvSpPr txBox="1"/>
          <p:nvPr/>
        </p:nvSpPr>
        <p:spPr>
          <a:xfrm>
            <a:off x="6454688" y="3890405"/>
            <a:ext cx="4296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Price Common range(-25% (actual price * 0.75) , +25% (actual price * 1.25))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1084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76592"/>
            <a:ext cx="12192000" cy="707247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5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873888" y="1611917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57394" y="3511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725" y="3060318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552A698-C7FC-4020-A2E9-9FCABDC7F915}"/>
              </a:ext>
            </a:extLst>
          </p:cNvPr>
          <p:cNvSpPr txBox="1"/>
          <p:nvPr/>
        </p:nvSpPr>
        <p:spPr>
          <a:xfrm>
            <a:off x="824699" y="3572161"/>
            <a:ext cx="25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visualizations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E33D28-6AE4-4FA8-999B-AFB585652BB2}"/>
              </a:ext>
            </a:extLst>
          </p:cNvPr>
          <p:cNvSpPr txBox="1"/>
          <p:nvPr/>
        </p:nvSpPr>
        <p:spPr>
          <a:xfrm>
            <a:off x="850099" y="4174154"/>
            <a:ext cx="232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 visualizations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EA0AA3-B05E-4197-BB56-F85878872E85}"/>
              </a:ext>
            </a:extLst>
          </p:cNvPr>
          <p:cNvSpPr txBox="1"/>
          <p:nvPr/>
        </p:nvSpPr>
        <p:spPr>
          <a:xfrm>
            <a:off x="785630" y="2947285"/>
            <a:ext cx="269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price variations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155C1091-E496-4782-A97B-81A7B13A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BB73157-CD21-4136-8A0E-C8042A0D3B9B}"/>
              </a:ext>
            </a:extLst>
          </p:cNvPr>
          <p:cNvGrpSpPr/>
          <p:nvPr/>
        </p:nvGrpSpPr>
        <p:grpSpPr>
          <a:xfrm>
            <a:off x="4266787" y="1088570"/>
            <a:ext cx="7823614" cy="5519845"/>
            <a:chOff x="4142125" y="246748"/>
            <a:chExt cx="7957583" cy="6361668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FC8FE06E-DE40-4BC7-AEA7-5F0A333C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126" y="246748"/>
              <a:ext cx="5028337" cy="2080099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C3066A2-6441-4808-9BB9-2CF47088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126" y="2424210"/>
              <a:ext cx="5028338" cy="204342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121FD5C5-66CD-4341-892C-E6698D94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125" y="4564994"/>
              <a:ext cx="5028337" cy="2043422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6BAD262-E64D-45E9-BCCD-9328F2DAB656}"/>
                </a:ext>
              </a:extLst>
            </p:cNvPr>
            <p:cNvSpPr txBox="1"/>
            <p:nvPr/>
          </p:nvSpPr>
          <p:spPr>
            <a:xfrm>
              <a:off x="9262903" y="2057360"/>
              <a:ext cx="2836805" cy="117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The mean price of the Spanish wholesale electricity market in January 2016 dropped by 13 €/MWh compared to 2015</a:t>
              </a: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While the </a:t>
              </a:r>
              <a:r>
                <a:rPr lang="en-US" sz="1200" b="1" dirty="0">
                  <a:solidFill>
                    <a:schemeClr val="bg1"/>
                  </a:solidFill>
                </a:rPr>
                <a:t>electricity demand</a:t>
              </a:r>
              <a:r>
                <a:rPr lang="en-US" sz="1200" dirty="0">
                  <a:solidFill>
                    <a:schemeClr val="bg1"/>
                  </a:solidFill>
                </a:rPr>
                <a:t> in Spain in 2016 was 0.5% higher than that of 2015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2D3D751-456A-4A56-BF0A-9DB60F73F0BB}"/>
                </a:ext>
              </a:extLst>
            </p:cNvPr>
            <p:cNvSpPr txBox="1"/>
            <p:nvPr/>
          </p:nvSpPr>
          <p:spPr>
            <a:xfrm>
              <a:off x="9297582" y="4238648"/>
              <a:ext cx="2508216" cy="138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This decrease is mainly due to the increase in electricity production with less expensive technologies such as hydro generation, wind and nuclear as well as the decrease in fossil generation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D32D07A-E26A-4246-B232-80C1B6F64697}"/>
              </a:ext>
            </a:extLst>
          </p:cNvPr>
          <p:cNvSpPr/>
          <p:nvPr/>
        </p:nvSpPr>
        <p:spPr>
          <a:xfrm>
            <a:off x="5573087" y="698202"/>
            <a:ext cx="680065" cy="6052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4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76592"/>
            <a:ext cx="12192000" cy="707247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5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873888" y="1611917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57394" y="3511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725" y="3060318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552A698-C7FC-4020-A2E9-9FCABDC7F915}"/>
              </a:ext>
            </a:extLst>
          </p:cNvPr>
          <p:cNvSpPr txBox="1"/>
          <p:nvPr/>
        </p:nvSpPr>
        <p:spPr>
          <a:xfrm>
            <a:off x="824699" y="3572161"/>
            <a:ext cx="25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visualizations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E33D28-6AE4-4FA8-999B-AFB585652BB2}"/>
              </a:ext>
            </a:extLst>
          </p:cNvPr>
          <p:cNvSpPr txBox="1"/>
          <p:nvPr/>
        </p:nvSpPr>
        <p:spPr>
          <a:xfrm>
            <a:off x="850899" y="4175209"/>
            <a:ext cx="2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 visualizations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EA0AA3-B05E-4197-BB56-F85878872E85}"/>
              </a:ext>
            </a:extLst>
          </p:cNvPr>
          <p:cNvSpPr txBox="1"/>
          <p:nvPr/>
        </p:nvSpPr>
        <p:spPr>
          <a:xfrm>
            <a:off x="785630" y="2947285"/>
            <a:ext cx="263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price variations 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155C1091-E496-4782-A97B-81A7B13A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8619339-3343-4F4B-A3EA-90E1EFE24503}"/>
              </a:ext>
            </a:extLst>
          </p:cNvPr>
          <p:cNvGrpSpPr/>
          <p:nvPr/>
        </p:nvGrpSpPr>
        <p:grpSpPr>
          <a:xfrm>
            <a:off x="5104164" y="590153"/>
            <a:ext cx="5273549" cy="5958707"/>
            <a:chOff x="5104164" y="532097"/>
            <a:chExt cx="5273549" cy="595870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9B104ED-84B7-4430-B92B-C9B6ABA3D36B}"/>
                </a:ext>
              </a:extLst>
            </p:cNvPr>
            <p:cNvGrpSpPr/>
            <p:nvPr/>
          </p:nvGrpSpPr>
          <p:grpSpPr>
            <a:xfrm>
              <a:off x="5118678" y="532097"/>
              <a:ext cx="5240278" cy="3968931"/>
              <a:chOff x="5118678" y="532097"/>
              <a:chExt cx="5240278" cy="3968931"/>
            </a:xfrm>
          </p:grpSpPr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522E7C91-1B24-48E3-80B3-22C7CB4F7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8678" y="2541481"/>
                <a:ext cx="5240278" cy="1959547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9235B5B4-E04C-44FF-AFC3-5B30C1D89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4118" y="532097"/>
                <a:ext cx="5209401" cy="1958573"/>
              </a:xfrm>
              <a:prstGeom prst="rect">
                <a:avLst/>
              </a:prstGeom>
            </p:spPr>
          </p:pic>
        </p:grp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982A791A-4CE6-44AB-8C49-BD0B66DA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164" y="4547029"/>
              <a:ext cx="5273549" cy="1943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64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-14514" y="-101600"/>
            <a:ext cx="12424228" cy="7097485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5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873888" y="1611917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57394" y="4146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36164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725" y="3060318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552A698-C7FC-4020-A2E9-9FCABDC7F915}"/>
              </a:ext>
            </a:extLst>
          </p:cNvPr>
          <p:cNvSpPr txBox="1"/>
          <p:nvPr/>
        </p:nvSpPr>
        <p:spPr>
          <a:xfrm>
            <a:off x="824699" y="3572161"/>
            <a:ext cx="2482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visualizations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E33D28-6AE4-4FA8-999B-AFB585652BB2}"/>
              </a:ext>
            </a:extLst>
          </p:cNvPr>
          <p:cNvSpPr txBox="1"/>
          <p:nvPr/>
        </p:nvSpPr>
        <p:spPr>
          <a:xfrm>
            <a:off x="850099" y="4136054"/>
            <a:ext cx="249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 visualizations 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EA0AA3-B05E-4197-BB56-F85878872E85}"/>
              </a:ext>
            </a:extLst>
          </p:cNvPr>
          <p:cNvSpPr txBox="1"/>
          <p:nvPr/>
        </p:nvSpPr>
        <p:spPr>
          <a:xfrm>
            <a:off x="785630" y="3019855"/>
            <a:ext cx="263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price variations 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A86AE3B-B55F-47BA-9A1C-5854B8A1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299CBD3-DD5A-4BB1-B297-2C07C6410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14" y="1497295"/>
            <a:ext cx="7155672" cy="400295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63F9ACC-0E12-4519-B4E6-A09B05F525AD}"/>
              </a:ext>
            </a:extLst>
          </p:cNvPr>
          <p:cNvSpPr txBox="1"/>
          <p:nvPr/>
        </p:nvSpPr>
        <p:spPr>
          <a:xfrm>
            <a:off x="5611228" y="1017733"/>
            <a:ext cx="512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Electricity</a:t>
            </a:r>
            <a:r>
              <a:rPr lang="fr-FR" dirty="0">
                <a:solidFill>
                  <a:schemeClr val="bg1"/>
                </a:solidFill>
              </a:rPr>
              <a:t> price variation </a:t>
            </a:r>
            <a:r>
              <a:rPr lang="fr-FR" dirty="0" err="1">
                <a:solidFill>
                  <a:schemeClr val="bg1"/>
                </a:solidFill>
              </a:rPr>
              <a:t>monthly</a:t>
            </a:r>
            <a:r>
              <a:rPr lang="fr-FR" dirty="0">
                <a:solidFill>
                  <a:schemeClr val="bg1"/>
                </a:solidFill>
              </a:rPr>
              <a:t> zoom – July 2015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A9106F58-D42A-44FC-935A-B356EF69C9C5}"/>
              </a:ext>
            </a:extLst>
          </p:cNvPr>
          <p:cNvSpPr/>
          <p:nvPr/>
        </p:nvSpPr>
        <p:spPr>
          <a:xfrm>
            <a:off x="6888280" y="2729814"/>
            <a:ext cx="548639" cy="2749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F5DF5FC-3EA3-43B0-9EEB-29C720429D6D}"/>
              </a:ext>
            </a:extLst>
          </p:cNvPr>
          <p:cNvSpPr/>
          <p:nvPr/>
        </p:nvSpPr>
        <p:spPr>
          <a:xfrm>
            <a:off x="8479297" y="2729814"/>
            <a:ext cx="548639" cy="2749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C19EDBB-1351-4DE6-B67B-EF490E91C3EF}"/>
              </a:ext>
            </a:extLst>
          </p:cNvPr>
          <p:cNvSpPr/>
          <p:nvPr/>
        </p:nvSpPr>
        <p:spPr>
          <a:xfrm>
            <a:off x="10050491" y="2742780"/>
            <a:ext cx="548639" cy="249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73A72B1-9A2E-46B1-B742-AF7B8853A6D8}"/>
              </a:ext>
            </a:extLst>
          </p:cNvPr>
          <p:cNvSpPr/>
          <p:nvPr/>
        </p:nvSpPr>
        <p:spPr>
          <a:xfrm>
            <a:off x="5336909" y="2791759"/>
            <a:ext cx="548639" cy="2749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45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72572"/>
            <a:ext cx="12192000" cy="6940174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5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873888" y="1611917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A86AE3B-B55F-47BA-9A1C-5854B8A1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15</a:t>
            </a:fld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63F9ACC-0E12-4519-B4E6-A09B05F525AD}"/>
              </a:ext>
            </a:extLst>
          </p:cNvPr>
          <p:cNvSpPr txBox="1"/>
          <p:nvPr/>
        </p:nvSpPr>
        <p:spPr>
          <a:xfrm>
            <a:off x="6408056" y="1314620"/>
            <a:ext cx="4136571" cy="38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Average hourly electricity demand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202BA28-3D8B-41D1-9458-81021F2E3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39" y="1919579"/>
            <a:ext cx="7635733" cy="33936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01AF821-4174-408F-B740-777F50F1B641}"/>
              </a:ext>
            </a:extLst>
          </p:cNvPr>
          <p:cNvSpPr/>
          <p:nvPr/>
        </p:nvSpPr>
        <p:spPr>
          <a:xfrm>
            <a:off x="8476342" y="2365829"/>
            <a:ext cx="667657" cy="2554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B96DED89-1B07-43EE-B7C1-E939F1198CD4}"/>
              </a:ext>
            </a:extLst>
          </p:cNvPr>
          <p:cNvSpPr/>
          <p:nvPr/>
        </p:nvSpPr>
        <p:spPr>
          <a:xfrm>
            <a:off x="257394" y="4146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">
            <a:extLst>
              <a:ext uri="{FF2B5EF4-FFF2-40B4-BE49-F238E27FC236}">
                <a16:creationId xmlns:a16="http://schemas.microsoft.com/office/drawing/2014/main" id="{F898FDE5-152C-4657-9F15-9FDDA0A4C5E6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BA21D3D5-279C-417B-AD3C-09EFD46A92CF}"/>
              </a:ext>
            </a:extLst>
          </p:cNvPr>
          <p:cNvSpPr/>
          <p:nvPr/>
        </p:nvSpPr>
        <p:spPr>
          <a:xfrm>
            <a:off x="349247" y="36164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CECD621-321E-494B-9B55-7C9DAF3B1F65}"/>
              </a:ext>
            </a:extLst>
          </p:cNvPr>
          <p:cNvCxnSpPr>
            <a:cxnSpLocks/>
          </p:cNvCxnSpPr>
          <p:nvPr/>
        </p:nvCxnSpPr>
        <p:spPr>
          <a:xfrm flipH="1">
            <a:off x="483725" y="3060318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C076FAC-47D4-4E2B-96D9-F7F22B0B9B80}"/>
              </a:ext>
            </a:extLst>
          </p:cNvPr>
          <p:cNvSpPr txBox="1"/>
          <p:nvPr/>
        </p:nvSpPr>
        <p:spPr>
          <a:xfrm>
            <a:off x="824699" y="3572161"/>
            <a:ext cx="2482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visualizations 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4F01769-8AF1-4E3B-AA08-0ABBAAAB4392}"/>
              </a:ext>
            </a:extLst>
          </p:cNvPr>
          <p:cNvSpPr txBox="1"/>
          <p:nvPr/>
        </p:nvSpPr>
        <p:spPr>
          <a:xfrm>
            <a:off x="850099" y="4136054"/>
            <a:ext cx="249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 visualizations 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9BB734A-11FD-4B79-A228-993320EE7C2C}"/>
              </a:ext>
            </a:extLst>
          </p:cNvPr>
          <p:cNvSpPr txBox="1"/>
          <p:nvPr/>
        </p:nvSpPr>
        <p:spPr>
          <a:xfrm>
            <a:off x="785630" y="3019855"/>
            <a:ext cx="263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price variations </a:t>
            </a:r>
          </a:p>
        </p:txBody>
      </p:sp>
    </p:spTree>
    <p:extLst>
      <p:ext uri="{BB962C8B-B14F-4D97-AF65-F5344CB8AC3E}">
        <p14:creationId xmlns:p14="http://schemas.microsoft.com/office/powerpoint/2010/main" val="42155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9000"/>
            <a:ext cx="12192000" cy="6867000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284807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engineering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195186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236190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6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4070139" y="1077686"/>
            <a:ext cx="0" cy="5548197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A6CEBDF-57A6-4F35-974A-3C424D17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158BCC-C0D3-4C62-9BAE-1AE921DB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4552"/>
            <a:ext cx="4000632" cy="268690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67C5E92-D703-45EA-811F-94A1DE7FD099}"/>
              </a:ext>
            </a:extLst>
          </p:cNvPr>
          <p:cNvSpPr txBox="1"/>
          <p:nvPr/>
        </p:nvSpPr>
        <p:spPr>
          <a:xfrm>
            <a:off x="4198654" y="1057135"/>
            <a:ext cx="678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Merging intercorrelated features (correlation &gt; 0,7)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52A179-571A-46E7-9E72-1446F480BEFD}"/>
              </a:ext>
            </a:extLst>
          </p:cNvPr>
          <p:cNvSpPr txBox="1"/>
          <p:nvPr/>
        </p:nvSpPr>
        <p:spPr>
          <a:xfrm>
            <a:off x="722019" y="3029979"/>
            <a:ext cx="204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intercorrelation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F48562D-1A45-419B-B3CE-D7176FF61457}"/>
              </a:ext>
            </a:extLst>
          </p:cNvPr>
          <p:cNvSpPr txBox="1"/>
          <p:nvPr/>
        </p:nvSpPr>
        <p:spPr>
          <a:xfrm>
            <a:off x="648851" y="4279601"/>
            <a:ext cx="233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with price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3909C62-DCC4-4F16-B65F-B7C00A30AACD}"/>
              </a:ext>
            </a:extLst>
          </p:cNvPr>
          <p:cNvSpPr txBox="1"/>
          <p:nvPr/>
        </p:nvSpPr>
        <p:spPr>
          <a:xfrm>
            <a:off x="4288413" y="4299490"/>
            <a:ext cx="81830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Create a column untitled </a:t>
            </a:r>
            <a:r>
              <a:rPr lang="fr-FR" sz="1200" b="1" i="1" u="sng" dirty="0">
                <a:solidFill>
                  <a:schemeClr val="bg1"/>
                </a:solidFill>
              </a:rPr>
              <a:t>'</a:t>
            </a:r>
            <a:r>
              <a:rPr lang="fr-FR" sz="1200" b="1" i="1" u="sng" dirty="0" err="1">
                <a:solidFill>
                  <a:schemeClr val="bg1"/>
                </a:solidFill>
              </a:rPr>
              <a:t>generation</a:t>
            </a:r>
            <a:r>
              <a:rPr lang="fr-FR" sz="1200" b="1" i="1" u="sng" dirty="0">
                <a:solidFill>
                  <a:schemeClr val="bg1"/>
                </a:solidFill>
              </a:rPr>
              <a:t> </a:t>
            </a:r>
            <a:r>
              <a:rPr lang="fr-FR" sz="1200" b="1" i="1" u="sng" dirty="0" err="1">
                <a:solidFill>
                  <a:schemeClr val="bg1"/>
                </a:solidFill>
              </a:rPr>
              <a:t>fossil</a:t>
            </a:r>
            <a:r>
              <a:rPr lang="fr-FR" sz="1200" b="1" i="1" u="sng" dirty="0">
                <a:solidFill>
                  <a:schemeClr val="bg1"/>
                </a:solidFill>
              </a:rPr>
              <a:t>’</a:t>
            </a:r>
            <a:r>
              <a:rPr lang="fr-FR" sz="1200" u="sng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representing the sum of</a:t>
            </a:r>
            <a:r>
              <a:rPr lang="en-US" sz="1200" b="1" i="1" u="sng" dirty="0">
                <a:solidFill>
                  <a:schemeClr val="bg1"/>
                </a:solidFill>
              </a:rPr>
              <a:t>  'generation fossil brown coal /lignite' and 'generation fossil hard coal’</a:t>
            </a:r>
          </a:p>
          <a:p>
            <a:endParaRPr lang="en-US" sz="12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 Create a column untitled </a:t>
            </a:r>
            <a:r>
              <a:rPr lang="fr-FR" sz="1200" b="1" i="1" u="sng" dirty="0">
                <a:solidFill>
                  <a:schemeClr val="bg1"/>
                </a:solidFill>
              </a:rPr>
              <a:t>'</a:t>
            </a:r>
            <a:r>
              <a:rPr lang="fr-FR" sz="1200" b="1" i="1" u="sng" dirty="0" err="1">
                <a:solidFill>
                  <a:schemeClr val="bg1"/>
                </a:solidFill>
              </a:rPr>
              <a:t>temp_spain</a:t>
            </a:r>
            <a:r>
              <a:rPr lang="fr-FR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1" i="1" u="sng" dirty="0">
                <a:solidFill>
                  <a:schemeClr val="bg1"/>
                </a:solidFill>
              </a:rPr>
              <a:t>  </a:t>
            </a:r>
            <a:r>
              <a:rPr lang="en-US" sz="1200" dirty="0">
                <a:solidFill>
                  <a:schemeClr val="bg1"/>
                </a:solidFill>
              </a:rPr>
              <a:t>representing the mean of all the city temperatures.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Merging</a:t>
            </a:r>
            <a:r>
              <a:rPr lang="en-US" sz="12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u="sng" dirty="0">
                <a:solidFill>
                  <a:schemeClr val="bg1"/>
                </a:solidFill>
              </a:rPr>
              <a:t>'</a:t>
            </a:r>
            <a:r>
              <a:rPr lang="en-US" sz="1200" b="1" u="sng" dirty="0" err="1">
                <a:solidFill>
                  <a:schemeClr val="bg1"/>
                </a:solidFill>
              </a:rPr>
              <a:t>pressure_Madrid</a:t>
            </a:r>
            <a:r>
              <a:rPr lang="en-US" sz="1200" b="1" u="sng" dirty="0">
                <a:solidFill>
                  <a:schemeClr val="bg1"/>
                </a:solidFill>
              </a:rPr>
              <a:t>’</a:t>
            </a:r>
            <a:r>
              <a:rPr lang="en-US" sz="1200" u="sng" dirty="0">
                <a:solidFill>
                  <a:schemeClr val="bg1"/>
                </a:solidFill>
              </a:rPr>
              <a:t> 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and</a:t>
            </a:r>
            <a:r>
              <a:rPr lang="en-US" sz="12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1" i="1" u="sng" dirty="0" err="1">
                <a:solidFill>
                  <a:schemeClr val="bg1"/>
                </a:solidFill>
              </a:rPr>
              <a:t>pressure_Valencia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0" u="sng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by replacing their columns with a brand </a:t>
            </a:r>
          </a:p>
          <a:p>
            <a:r>
              <a:rPr lang="en-US" sz="1200" dirty="0">
                <a:solidFill>
                  <a:schemeClr val="bg1"/>
                </a:solidFill>
              </a:rPr>
              <a:t>new one containing their mean untitled </a:t>
            </a:r>
            <a:r>
              <a:rPr lang="fr-FR" sz="1200" b="1" i="1" u="sng" dirty="0">
                <a:solidFill>
                  <a:schemeClr val="bg1"/>
                </a:solidFill>
              </a:rPr>
              <a:t>'</a:t>
            </a:r>
            <a:r>
              <a:rPr lang="fr-FR" sz="1200" b="1" i="1" u="sng" dirty="0" err="1">
                <a:solidFill>
                  <a:schemeClr val="bg1"/>
                </a:solidFill>
              </a:rPr>
              <a:t>pressure_Madrid_Valencia</a:t>
            </a:r>
            <a:r>
              <a:rPr lang="fr-FR" sz="1200" b="1" i="1" u="sng" dirty="0">
                <a:solidFill>
                  <a:schemeClr val="bg1"/>
                </a:solidFill>
              </a:rPr>
              <a:t>'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Merging</a:t>
            </a:r>
            <a:r>
              <a:rPr lang="en-US" sz="12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1" i="1" u="sng" dirty="0" err="1">
                <a:solidFill>
                  <a:schemeClr val="bg1"/>
                </a:solidFill>
              </a:rPr>
              <a:t>humidity_Madrid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u="sng" dirty="0">
                <a:solidFill>
                  <a:schemeClr val="bg1"/>
                </a:solidFill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and</a:t>
            </a:r>
            <a:r>
              <a:rPr lang="en-US" sz="12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1" i="1" u="sng" dirty="0" err="1">
                <a:solidFill>
                  <a:schemeClr val="bg1"/>
                </a:solidFill>
              </a:rPr>
              <a:t>humidity_Seville</a:t>
            </a:r>
            <a:r>
              <a:rPr lang="en-US" sz="1200" b="1" i="1" u="sng" dirty="0">
                <a:solidFill>
                  <a:schemeClr val="bg1"/>
                </a:solidFill>
              </a:rPr>
              <a:t>'</a:t>
            </a:r>
            <a:r>
              <a:rPr lang="en-US" sz="12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by replacing their columns with a brand new one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containing their mean untitled </a:t>
            </a:r>
            <a:r>
              <a:rPr lang="fr-FR" sz="1200" b="1" i="1" dirty="0">
                <a:solidFill>
                  <a:schemeClr val="bg1"/>
                </a:solidFill>
              </a:rPr>
              <a:t>'</a:t>
            </a:r>
            <a:r>
              <a:rPr lang="fr-FR" sz="1200" b="1" i="1" dirty="0" err="1">
                <a:solidFill>
                  <a:schemeClr val="bg1"/>
                </a:solidFill>
              </a:rPr>
              <a:t>humidity_Madrid_Seville</a:t>
            </a:r>
            <a:r>
              <a:rPr lang="fr-FR" sz="1200" b="1" i="1" dirty="0">
                <a:solidFill>
                  <a:schemeClr val="bg1"/>
                </a:solidFill>
              </a:rPr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1FEDB5BF-DB9A-4480-8974-B250703FD2BC}"/>
              </a:ext>
            </a:extLst>
          </p:cNvPr>
          <p:cNvSpPr/>
          <p:nvPr/>
        </p:nvSpPr>
        <p:spPr>
          <a:xfrm>
            <a:off x="257394" y="2993949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A8BA5C0B-5D09-43E3-B7AA-437D5D966FFE}"/>
              </a:ext>
            </a:extLst>
          </p:cNvPr>
          <p:cNvSpPr/>
          <p:nvPr/>
        </p:nvSpPr>
        <p:spPr>
          <a:xfrm>
            <a:off x="349586" y="42994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D37DEA2-2000-43D5-B3D4-BFD9A512C165}"/>
              </a:ext>
            </a:extLst>
          </p:cNvPr>
          <p:cNvCxnSpPr>
            <a:cxnSpLocks/>
          </p:cNvCxnSpPr>
          <p:nvPr/>
        </p:nvCxnSpPr>
        <p:spPr>
          <a:xfrm flipH="1">
            <a:off x="478302" y="3060318"/>
            <a:ext cx="19935" cy="1371005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9000"/>
            <a:ext cx="12192000" cy="7019400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284807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engineering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195186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236190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6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4070139" y="1077686"/>
            <a:ext cx="0" cy="5548197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A6CEBDF-57A6-4F35-974A-3C424D17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17</a:t>
            </a:fld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62ED22-6858-4E28-90F4-C4B84B88B8AA}"/>
              </a:ext>
            </a:extLst>
          </p:cNvPr>
          <p:cNvSpPr txBox="1"/>
          <p:nvPr/>
        </p:nvSpPr>
        <p:spPr>
          <a:xfrm>
            <a:off x="4681901" y="1274800"/>
            <a:ext cx="678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correlation with the price 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C34CDE06-4CAC-46DA-B452-578F1EE4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24" y="1646275"/>
            <a:ext cx="7574944" cy="3366642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18FDEE53-C4B7-4F35-9FB1-F9907FE858EF}"/>
              </a:ext>
            </a:extLst>
          </p:cNvPr>
          <p:cNvSpPr txBox="1"/>
          <p:nvPr/>
        </p:nvSpPr>
        <p:spPr>
          <a:xfrm>
            <a:off x="4548551" y="5195901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u="sng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444314-9816-4609-AE70-791B9BF0C5AE}"/>
              </a:ext>
            </a:extLst>
          </p:cNvPr>
          <p:cNvSpPr txBox="1"/>
          <p:nvPr/>
        </p:nvSpPr>
        <p:spPr>
          <a:xfrm>
            <a:off x="4631489" y="5505488"/>
            <a:ext cx="678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Eliminating features with a </a:t>
            </a:r>
            <a:r>
              <a:rPr lang="en-US" sz="1400" dirty="0" err="1">
                <a:solidFill>
                  <a:schemeClr val="bg1"/>
                </a:solidFill>
              </a:rPr>
              <a:t>treshhold</a:t>
            </a:r>
            <a:r>
              <a:rPr lang="en-US" sz="1400" dirty="0">
                <a:solidFill>
                  <a:schemeClr val="bg1"/>
                </a:solidFill>
              </a:rPr>
              <a:t> of 0.04 .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889647-397E-4B97-8E26-A710CA3212A7}"/>
              </a:ext>
            </a:extLst>
          </p:cNvPr>
          <p:cNvSpPr txBox="1"/>
          <p:nvPr/>
        </p:nvSpPr>
        <p:spPr>
          <a:xfrm>
            <a:off x="845844" y="3029979"/>
            <a:ext cx="204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intercorrelation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A8FEBC6-3654-4E7C-900A-889B3294CD58}"/>
              </a:ext>
            </a:extLst>
          </p:cNvPr>
          <p:cNvSpPr txBox="1"/>
          <p:nvPr/>
        </p:nvSpPr>
        <p:spPr>
          <a:xfrm>
            <a:off x="820887" y="4176878"/>
            <a:ext cx="258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with price </a:t>
            </a:r>
          </a:p>
        </p:txBody>
      </p:sp>
      <p:sp>
        <p:nvSpPr>
          <p:cNvPr id="38" name="Oval 4">
            <a:extLst>
              <a:ext uri="{FF2B5EF4-FFF2-40B4-BE49-F238E27FC236}">
                <a16:creationId xmlns:a16="http://schemas.microsoft.com/office/drawing/2014/main" id="{A64FB2ED-65C5-48BA-A2BF-4754FABB29B5}"/>
              </a:ext>
            </a:extLst>
          </p:cNvPr>
          <p:cNvSpPr/>
          <p:nvPr/>
        </p:nvSpPr>
        <p:spPr>
          <a:xfrm>
            <a:off x="257394" y="4146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F4C7509B-5F09-4B80-A74A-7C265C4F3A3E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C2CF5BE-9818-472D-A192-22E5CC951A88}"/>
              </a:ext>
            </a:extLst>
          </p:cNvPr>
          <p:cNvCxnSpPr>
            <a:cxnSpLocks/>
          </p:cNvCxnSpPr>
          <p:nvPr/>
        </p:nvCxnSpPr>
        <p:spPr>
          <a:xfrm flipH="1">
            <a:off x="478302" y="3060318"/>
            <a:ext cx="19935" cy="1371005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3986"/>
            <a:ext cx="12192000" cy="6858000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&amp; stationarity test 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7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425371" y="1611086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2093F8-1213-4F5B-9F9E-DA423429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18</a:t>
            </a:fld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B4564-B947-4EE2-9297-FDF498C243E2}"/>
              </a:ext>
            </a:extLst>
          </p:cNvPr>
          <p:cNvSpPr txBox="1"/>
          <p:nvPr/>
        </p:nvSpPr>
        <p:spPr>
          <a:xfrm>
            <a:off x="756513" y="4208517"/>
            <a:ext cx="2850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Stationarity test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85C43F-0E1A-4C86-956F-374ABF74FCB1}"/>
              </a:ext>
            </a:extLst>
          </p:cNvPr>
          <p:cNvSpPr txBox="1"/>
          <p:nvPr/>
        </p:nvSpPr>
        <p:spPr>
          <a:xfrm>
            <a:off x="756512" y="3014287"/>
            <a:ext cx="28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distribution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4CA6FB-50BF-4B8A-8165-3A0922A9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73" y="1688789"/>
            <a:ext cx="6800425" cy="322440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D095288-B8EF-4B33-A630-B89559E59839}"/>
              </a:ext>
            </a:extLst>
          </p:cNvPr>
          <p:cNvSpPr txBox="1"/>
          <p:nvPr/>
        </p:nvSpPr>
        <p:spPr>
          <a:xfrm>
            <a:off x="4337624" y="1312892"/>
            <a:ext cx="342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the time distribution plot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5E1A0501-7E63-4CC8-A947-4E0F8633B980}"/>
              </a:ext>
            </a:extLst>
          </p:cNvPr>
          <p:cNvSpPr txBox="1"/>
          <p:nvPr/>
        </p:nvSpPr>
        <p:spPr>
          <a:xfrm>
            <a:off x="4198696" y="5090710"/>
            <a:ext cx="4031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u="sng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Observation.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 price distribution is nearly a normal distribution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400" u="sng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A2A41946-FA98-4FDD-83D6-986B89225344}"/>
              </a:ext>
            </a:extLst>
          </p:cNvPr>
          <p:cNvSpPr txBox="1"/>
          <p:nvPr/>
        </p:nvSpPr>
        <p:spPr>
          <a:xfrm>
            <a:off x="4198696" y="5714738"/>
            <a:ext cx="4743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u="sng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Conclusion.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 price function transformation is not necessary in this case.</a:t>
            </a:r>
            <a:endParaRPr lang="en-US" sz="1400" u="sng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23180B25-B079-4183-9AD6-107FAD76DD98}"/>
              </a:ext>
            </a:extLst>
          </p:cNvPr>
          <p:cNvSpPr/>
          <p:nvPr/>
        </p:nvSpPr>
        <p:spPr>
          <a:xfrm>
            <a:off x="257394" y="2993949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6C85BDF7-E81E-4250-BDF2-8B26242F8DE5}"/>
              </a:ext>
            </a:extLst>
          </p:cNvPr>
          <p:cNvSpPr/>
          <p:nvPr/>
        </p:nvSpPr>
        <p:spPr>
          <a:xfrm>
            <a:off x="349247" y="42641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E303A8D-2472-447E-9D25-D8D9E543F315}"/>
              </a:ext>
            </a:extLst>
          </p:cNvPr>
          <p:cNvCxnSpPr>
            <a:cxnSpLocks/>
          </p:cNvCxnSpPr>
          <p:nvPr/>
        </p:nvCxnSpPr>
        <p:spPr>
          <a:xfrm flipH="1">
            <a:off x="478302" y="3060318"/>
            <a:ext cx="19935" cy="1371005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5BEA737-DFBC-43BA-BFEA-50A571906FF1}"/>
              </a:ext>
            </a:extLst>
          </p:cNvPr>
          <p:cNvSpPr txBox="1"/>
          <p:nvPr/>
        </p:nvSpPr>
        <p:spPr>
          <a:xfrm>
            <a:off x="9165512" y="2104795"/>
            <a:ext cx="2574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Skewness</a:t>
            </a:r>
            <a:r>
              <a:rPr lang="fr-FR" sz="1100" dirty="0"/>
              <a:t> : -0.323749 </a:t>
            </a:r>
          </a:p>
          <a:p>
            <a:r>
              <a:rPr lang="fr-FR" sz="1100" dirty="0"/>
              <a:t>Kurtosis : 0.469561</a:t>
            </a:r>
          </a:p>
        </p:txBody>
      </p:sp>
    </p:spTree>
    <p:extLst>
      <p:ext uri="{BB962C8B-B14F-4D97-AF65-F5344CB8AC3E}">
        <p14:creationId xmlns:p14="http://schemas.microsoft.com/office/powerpoint/2010/main" val="20352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&amp; stationarity test 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7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425371" y="1611086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2093F8-1213-4F5B-9F9E-DA423429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19</a:t>
            </a:fld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B4564-B947-4EE2-9297-FDF498C243E2}"/>
              </a:ext>
            </a:extLst>
          </p:cNvPr>
          <p:cNvSpPr txBox="1"/>
          <p:nvPr/>
        </p:nvSpPr>
        <p:spPr>
          <a:xfrm>
            <a:off x="756513" y="3125842"/>
            <a:ext cx="28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Stationarity test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85C43F-0E1A-4C86-956F-374ABF74FCB1}"/>
              </a:ext>
            </a:extLst>
          </p:cNvPr>
          <p:cNvSpPr txBox="1"/>
          <p:nvPr/>
        </p:nvSpPr>
        <p:spPr>
          <a:xfrm>
            <a:off x="742928" y="4263211"/>
            <a:ext cx="2850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distribution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52E12A-F0BA-41AE-A80D-27CC891E2943}"/>
              </a:ext>
            </a:extLst>
          </p:cNvPr>
          <p:cNvSpPr/>
          <p:nvPr/>
        </p:nvSpPr>
        <p:spPr>
          <a:xfrm>
            <a:off x="3607130" y="16215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Introduction to Unit root tests</a:t>
            </a:r>
            <a:endParaRPr lang="fr-FR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8">
                <a:extLst>
                  <a:ext uri="{FF2B5EF4-FFF2-40B4-BE49-F238E27FC236}">
                    <a16:creationId xmlns:a16="http://schemas.microsoft.com/office/drawing/2014/main" id="{4B864C14-C2A6-407B-9374-680E10D4410B}"/>
                  </a:ext>
                </a:extLst>
              </p:cNvPr>
              <p:cNvSpPr txBox="1"/>
              <p:nvPr/>
            </p:nvSpPr>
            <p:spPr>
              <a:xfrm>
                <a:off x="4805391" y="2776979"/>
                <a:ext cx="62489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The Dickey fuller tests contains two steps.</a:t>
                </a:r>
                <a:br>
                  <a:rPr lang="en-US" sz="1400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1. H0 : Test if the series is stationary</a:t>
                </a:r>
                <a:br>
                  <a:rPr lang="en-US" sz="1400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2.  H1 : If the series is not stationary, test what kind of non-stationarity is present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Random walk process formula :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l-G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fr-F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fr-F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fr-F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H0 :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H1 :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400" dirty="0"/>
              </a:p>
            </p:txBody>
          </p:sp>
        </mc:Choice>
        <mc:Fallback xmlns="">
          <p:sp>
            <p:nvSpPr>
              <p:cNvPr id="30" name="ZoneTexte 8">
                <a:extLst>
                  <a:ext uri="{FF2B5EF4-FFF2-40B4-BE49-F238E27FC236}">
                    <a16:creationId xmlns:a16="http://schemas.microsoft.com/office/drawing/2014/main" id="{4B864C14-C2A6-407B-9374-680E10D44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391" y="2776979"/>
                <a:ext cx="6248906" cy="2246769"/>
              </a:xfrm>
              <a:prstGeom prst="rect">
                <a:avLst/>
              </a:prstGeom>
              <a:blipFill>
                <a:blip r:embed="rId2"/>
                <a:stretch>
                  <a:fillRect l="-98" t="-5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4">
            <a:extLst>
              <a:ext uri="{FF2B5EF4-FFF2-40B4-BE49-F238E27FC236}">
                <a16:creationId xmlns:a16="http://schemas.microsoft.com/office/drawing/2014/main" id="{61FBE050-05D4-4917-B1D0-E5EF8CB97086}"/>
              </a:ext>
            </a:extLst>
          </p:cNvPr>
          <p:cNvSpPr/>
          <p:nvPr/>
        </p:nvSpPr>
        <p:spPr>
          <a:xfrm>
            <a:off x="257394" y="306062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F7D3C0CD-288A-47F2-A7E0-D9FF12478943}"/>
              </a:ext>
            </a:extLst>
          </p:cNvPr>
          <p:cNvSpPr/>
          <p:nvPr/>
        </p:nvSpPr>
        <p:spPr>
          <a:xfrm>
            <a:off x="359111" y="4270915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14E05E8-F763-4697-9210-F5B785F62E23}"/>
              </a:ext>
            </a:extLst>
          </p:cNvPr>
          <p:cNvCxnSpPr>
            <a:cxnSpLocks/>
          </p:cNvCxnSpPr>
          <p:nvPr/>
        </p:nvCxnSpPr>
        <p:spPr>
          <a:xfrm flipH="1">
            <a:off x="478302" y="3060318"/>
            <a:ext cx="19935" cy="1371005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2662" y="0"/>
            <a:ext cx="12192000" cy="6945086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2905" y="12546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20214" y="50894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E5C4CAC-CDAE-4315-9D15-5AF93B0369D0}"/>
              </a:ext>
            </a:extLst>
          </p:cNvPr>
          <p:cNvGrpSpPr/>
          <p:nvPr/>
        </p:nvGrpSpPr>
        <p:grpSpPr>
          <a:xfrm>
            <a:off x="197519" y="506436"/>
            <a:ext cx="11951353" cy="4581791"/>
            <a:chOff x="66892" y="50894"/>
            <a:chExt cx="11951353" cy="487768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262D891-B63A-4C7B-977E-1F4422C4342C}"/>
                </a:ext>
              </a:extLst>
            </p:cNvPr>
            <p:cNvGrpSpPr/>
            <p:nvPr/>
          </p:nvGrpSpPr>
          <p:grpSpPr>
            <a:xfrm>
              <a:off x="66892" y="1045029"/>
              <a:ext cx="9178708" cy="3883545"/>
              <a:chOff x="197521" y="723247"/>
              <a:chExt cx="10209724" cy="420532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9F70B-9645-4358-A8DF-EB04B2484F9F}"/>
                  </a:ext>
                </a:extLst>
              </p:cNvPr>
              <p:cNvGrpSpPr/>
              <p:nvPr/>
            </p:nvGrpSpPr>
            <p:grpSpPr>
              <a:xfrm>
                <a:off x="4342656" y="2232882"/>
                <a:ext cx="1362563" cy="2694420"/>
                <a:chOff x="7973457" y="1708891"/>
                <a:chExt cx="2323068" cy="367590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35BDE347-FEAE-4851-9FD7-0DD6C3217A15}"/>
                    </a:ext>
                  </a:extLst>
                </p:cNvPr>
                <p:cNvSpPr/>
                <p:nvPr/>
              </p:nvSpPr>
              <p:spPr>
                <a:xfrm>
                  <a:off x="9038065" y="1798547"/>
                  <a:ext cx="193852" cy="3586253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F05CD566-B013-4DE2-8338-B688B0BFFBDB}"/>
                    </a:ext>
                  </a:extLst>
                </p:cNvPr>
                <p:cNvSpPr/>
                <p:nvPr/>
              </p:nvSpPr>
              <p:spPr>
                <a:xfrm rot="16200000">
                  <a:off x="9038065" y="1368802"/>
                  <a:ext cx="193852" cy="2323068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B1BD86B-1393-437E-96E4-AEDEB133ED8B}"/>
                    </a:ext>
                  </a:extLst>
                </p:cNvPr>
                <p:cNvSpPr/>
                <p:nvPr/>
              </p:nvSpPr>
              <p:spPr>
                <a:xfrm>
                  <a:off x="9089862" y="1708891"/>
                  <a:ext cx="94620" cy="89656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9464BCA-8C31-46D9-9E13-C89ED316775F}"/>
                    </a:ext>
                  </a:extLst>
                </p:cNvPr>
                <p:cNvGrpSpPr/>
                <p:nvPr/>
              </p:nvGrpSpPr>
              <p:grpSpPr>
                <a:xfrm>
                  <a:off x="8255148" y="2210240"/>
                  <a:ext cx="1759687" cy="223169"/>
                  <a:chOff x="5519579" y="2809717"/>
                  <a:chExt cx="1152842" cy="146207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F460F433-DF84-45DB-8D2B-6445C4337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19579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7DAFFCE-53ED-418C-AF22-4416F3CEF7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508234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EB57FA-EE2A-4CC8-BF91-3AA071E080E2}"/>
                    </a:ext>
                  </a:extLst>
                </p:cNvPr>
                <p:cNvSpPr/>
                <p:nvPr/>
              </p:nvSpPr>
              <p:spPr>
                <a:xfrm>
                  <a:off x="9231917" y="3300896"/>
                  <a:ext cx="382858" cy="382858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4AFF644-D9C8-4A6B-9462-D0E95B2F32D9}"/>
                    </a:ext>
                  </a:extLst>
                </p:cNvPr>
                <p:cNvSpPr/>
                <p:nvPr/>
              </p:nvSpPr>
              <p:spPr>
                <a:xfrm>
                  <a:off x="9231917" y="3155507"/>
                  <a:ext cx="459185" cy="145389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5A3F91-4F68-44BD-9A85-7F99D0B95088}"/>
                    </a:ext>
                  </a:extLst>
                </p:cNvPr>
                <p:cNvSpPr/>
                <p:nvPr/>
              </p:nvSpPr>
              <p:spPr>
                <a:xfrm>
                  <a:off x="9378517" y="3453555"/>
                  <a:ext cx="69785" cy="69785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5A59514-2EB1-4894-B7DF-4E2DDF55BF15}"/>
                  </a:ext>
                </a:extLst>
              </p:cNvPr>
              <p:cNvGrpSpPr/>
              <p:nvPr/>
            </p:nvGrpSpPr>
            <p:grpSpPr>
              <a:xfrm>
                <a:off x="2854580" y="2782108"/>
                <a:ext cx="1084822" cy="2145193"/>
                <a:chOff x="7973457" y="1708891"/>
                <a:chExt cx="2323068" cy="3675909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675369B0-4915-4881-8AC2-054667644C11}"/>
                    </a:ext>
                  </a:extLst>
                </p:cNvPr>
                <p:cNvSpPr/>
                <p:nvPr/>
              </p:nvSpPr>
              <p:spPr>
                <a:xfrm>
                  <a:off x="9038065" y="1798547"/>
                  <a:ext cx="193852" cy="3586253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AA0D50FC-B3E8-4C3E-B03A-B5FBA41AB2D8}"/>
                    </a:ext>
                  </a:extLst>
                </p:cNvPr>
                <p:cNvSpPr/>
                <p:nvPr/>
              </p:nvSpPr>
              <p:spPr>
                <a:xfrm rot="16200000">
                  <a:off x="9038065" y="1368802"/>
                  <a:ext cx="193852" cy="2323068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75DEFD08-066E-4C98-84B0-A52F2350A9EB}"/>
                    </a:ext>
                  </a:extLst>
                </p:cNvPr>
                <p:cNvSpPr/>
                <p:nvPr/>
              </p:nvSpPr>
              <p:spPr>
                <a:xfrm>
                  <a:off x="9089862" y="1708891"/>
                  <a:ext cx="94620" cy="89656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61AAB6BD-B18D-4AC0-A4AB-63FF14B7171C}"/>
                    </a:ext>
                  </a:extLst>
                </p:cNvPr>
                <p:cNvGrpSpPr/>
                <p:nvPr/>
              </p:nvGrpSpPr>
              <p:grpSpPr>
                <a:xfrm>
                  <a:off x="8255148" y="2210240"/>
                  <a:ext cx="1759687" cy="223169"/>
                  <a:chOff x="5519579" y="2809717"/>
                  <a:chExt cx="1152842" cy="146207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A043391D-9A13-425A-8342-82DF129DF6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19579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F02491CD-6B3E-46D9-8EF7-1339B0A6E6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508234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4D87277-030A-40AB-9C41-6A3ACDAA79F7}"/>
                    </a:ext>
                  </a:extLst>
                </p:cNvPr>
                <p:cNvSpPr/>
                <p:nvPr/>
              </p:nvSpPr>
              <p:spPr>
                <a:xfrm>
                  <a:off x="9231917" y="3300896"/>
                  <a:ext cx="382858" cy="382858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19A91296-860B-4C62-AA67-02AB2F72BF99}"/>
                    </a:ext>
                  </a:extLst>
                </p:cNvPr>
                <p:cNvSpPr/>
                <p:nvPr/>
              </p:nvSpPr>
              <p:spPr>
                <a:xfrm>
                  <a:off x="9231917" y="3155507"/>
                  <a:ext cx="459185" cy="145389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D99E798B-3B09-41FD-9746-DB1989089DE0}"/>
                    </a:ext>
                  </a:extLst>
                </p:cNvPr>
                <p:cNvSpPr/>
                <p:nvPr/>
              </p:nvSpPr>
              <p:spPr>
                <a:xfrm>
                  <a:off x="9378517" y="3453555"/>
                  <a:ext cx="69785" cy="69785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73CDA0-CE63-405B-BC81-4BE36DF27F7C}"/>
                  </a:ext>
                </a:extLst>
              </p:cNvPr>
              <p:cNvGrpSpPr/>
              <p:nvPr/>
            </p:nvGrpSpPr>
            <p:grpSpPr>
              <a:xfrm>
                <a:off x="1453330" y="3179246"/>
                <a:ext cx="881556" cy="1743243"/>
                <a:chOff x="7973457" y="1708891"/>
                <a:chExt cx="2323068" cy="3675909"/>
              </a:xfrm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196CBDAA-36EE-4230-979B-68E9FDE7886C}"/>
                    </a:ext>
                  </a:extLst>
                </p:cNvPr>
                <p:cNvSpPr/>
                <p:nvPr/>
              </p:nvSpPr>
              <p:spPr>
                <a:xfrm>
                  <a:off x="9038065" y="1798547"/>
                  <a:ext cx="193852" cy="3586253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619048F7-67B9-4E35-B1D4-8B43ABD13459}"/>
                    </a:ext>
                  </a:extLst>
                </p:cNvPr>
                <p:cNvSpPr/>
                <p:nvPr/>
              </p:nvSpPr>
              <p:spPr>
                <a:xfrm rot="16200000">
                  <a:off x="9038065" y="1368802"/>
                  <a:ext cx="193852" cy="2323068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BD2064FE-E2E9-4654-AD58-AC6F4468B4EF}"/>
                    </a:ext>
                  </a:extLst>
                </p:cNvPr>
                <p:cNvSpPr/>
                <p:nvPr/>
              </p:nvSpPr>
              <p:spPr>
                <a:xfrm>
                  <a:off x="9089862" y="1708891"/>
                  <a:ext cx="94620" cy="89656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CE8DBFD2-3381-4C75-A778-43FBCED5C5C3}"/>
                    </a:ext>
                  </a:extLst>
                </p:cNvPr>
                <p:cNvGrpSpPr/>
                <p:nvPr/>
              </p:nvGrpSpPr>
              <p:grpSpPr>
                <a:xfrm>
                  <a:off x="8255148" y="2210240"/>
                  <a:ext cx="1759687" cy="223169"/>
                  <a:chOff x="5519579" y="2809717"/>
                  <a:chExt cx="1152842" cy="146207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2E04E825-CEE8-493A-AA66-77BF66024D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19579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ED39B6E2-E578-4914-A356-1DAA3160FBF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508234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E8D2514-9431-4837-8D8A-301C1875BC1B}"/>
                    </a:ext>
                  </a:extLst>
                </p:cNvPr>
                <p:cNvSpPr/>
                <p:nvPr/>
              </p:nvSpPr>
              <p:spPr>
                <a:xfrm>
                  <a:off x="9231917" y="3300896"/>
                  <a:ext cx="382858" cy="382858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7DC11C8-4F3C-406C-903D-50B07C7C68F8}"/>
                    </a:ext>
                  </a:extLst>
                </p:cNvPr>
                <p:cNvSpPr/>
                <p:nvPr/>
              </p:nvSpPr>
              <p:spPr>
                <a:xfrm>
                  <a:off x="9231917" y="3155507"/>
                  <a:ext cx="459185" cy="145389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D84D8E54-302A-4D00-93EF-D99C0043D75F}"/>
                    </a:ext>
                  </a:extLst>
                </p:cNvPr>
                <p:cNvSpPr/>
                <p:nvPr/>
              </p:nvSpPr>
              <p:spPr>
                <a:xfrm>
                  <a:off x="9378517" y="3453555"/>
                  <a:ext cx="69785" cy="69785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58A1DDA-5C3F-4967-B60D-7D8641BB2A37}"/>
                  </a:ext>
                </a:extLst>
              </p:cNvPr>
              <p:cNvGrpSpPr/>
              <p:nvPr/>
            </p:nvGrpSpPr>
            <p:grpSpPr>
              <a:xfrm>
                <a:off x="197521" y="3594632"/>
                <a:ext cx="671705" cy="1328272"/>
                <a:chOff x="7973457" y="1708891"/>
                <a:chExt cx="2323068" cy="3675909"/>
              </a:xfrm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058789D1-AED9-418B-BBBC-0EDBBDFCF678}"/>
                    </a:ext>
                  </a:extLst>
                </p:cNvPr>
                <p:cNvSpPr/>
                <p:nvPr/>
              </p:nvSpPr>
              <p:spPr>
                <a:xfrm>
                  <a:off x="9038065" y="1798547"/>
                  <a:ext cx="193852" cy="3586253"/>
                </a:xfrm>
                <a:prstGeom prst="roundRect">
                  <a:avLst/>
                </a:prstGeom>
                <a:noFill/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99A04D12-6B77-45D3-927E-399E2CAD898C}"/>
                    </a:ext>
                  </a:extLst>
                </p:cNvPr>
                <p:cNvSpPr/>
                <p:nvPr/>
              </p:nvSpPr>
              <p:spPr>
                <a:xfrm rot="16200000">
                  <a:off x="9038065" y="1368802"/>
                  <a:ext cx="193852" cy="2323068"/>
                </a:xfrm>
                <a:prstGeom prst="roundRect">
                  <a:avLst/>
                </a:prstGeom>
                <a:noFill/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EEB8637-4D5A-4D3A-BD32-A70E3781EF08}"/>
                    </a:ext>
                  </a:extLst>
                </p:cNvPr>
                <p:cNvSpPr/>
                <p:nvPr/>
              </p:nvSpPr>
              <p:spPr>
                <a:xfrm>
                  <a:off x="9089862" y="1708891"/>
                  <a:ext cx="94620" cy="89656"/>
                </a:xfrm>
                <a:prstGeom prst="rect">
                  <a:avLst/>
                </a:prstGeom>
                <a:solidFill>
                  <a:srgbClr val="D1C6AF"/>
                </a:solidFill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019F20A0-AAA6-4701-8EB9-E2B1A648F51E}"/>
                    </a:ext>
                  </a:extLst>
                </p:cNvPr>
                <p:cNvGrpSpPr/>
                <p:nvPr/>
              </p:nvGrpSpPr>
              <p:grpSpPr>
                <a:xfrm>
                  <a:off x="8255148" y="2210240"/>
                  <a:ext cx="1759687" cy="223169"/>
                  <a:chOff x="5519579" y="2809717"/>
                  <a:chExt cx="1152842" cy="146207"/>
                </a:xfrm>
              </p:grpSpPr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E8E70E77-9498-4D72-BC71-6A9F9ED6EC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19579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F699525-CAC4-4FDB-B2A5-8166AEB65C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508234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8AE3D78-DB17-46BB-A44D-48A16972C815}"/>
                    </a:ext>
                  </a:extLst>
                </p:cNvPr>
                <p:cNvSpPr/>
                <p:nvPr/>
              </p:nvSpPr>
              <p:spPr>
                <a:xfrm>
                  <a:off x="9231917" y="3300896"/>
                  <a:ext cx="382858" cy="382858"/>
                </a:xfrm>
                <a:prstGeom prst="rect">
                  <a:avLst/>
                </a:prstGeom>
                <a:noFill/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6551A6C3-D72E-4D29-BFD3-01818EE34609}"/>
                    </a:ext>
                  </a:extLst>
                </p:cNvPr>
                <p:cNvSpPr/>
                <p:nvPr/>
              </p:nvSpPr>
              <p:spPr>
                <a:xfrm>
                  <a:off x="9231917" y="3155507"/>
                  <a:ext cx="459185" cy="145389"/>
                </a:xfrm>
                <a:prstGeom prst="rect">
                  <a:avLst/>
                </a:prstGeom>
                <a:noFill/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E3FA89BF-491A-4246-AEA1-C49BD35341E2}"/>
                    </a:ext>
                  </a:extLst>
                </p:cNvPr>
                <p:cNvSpPr/>
                <p:nvPr/>
              </p:nvSpPr>
              <p:spPr>
                <a:xfrm>
                  <a:off x="9378517" y="3453555"/>
                  <a:ext cx="69785" cy="69785"/>
                </a:xfrm>
                <a:prstGeom prst="rect">
                  <a:avLst/>
                </a:prstGeom>
                <a:solidFill>
                  <a:srgbClr val="D1C6AF"/>
                </a:solidFill>
                <a:ln w="127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76D85E4-A46E-4E44-86A4-06E964D2FBA7}"/>
                  </a:ext>
                </a:extLst>
              </p:cNvPr>
              <p:cNvSpPr/>
              <p:nvPr/>
            </p:nvSpPr>
            <p:spPr>
              <a:xfrm>
                <a:off x="3807859" y="2760678"/>
                <a:ext cx="1631291" cy="518000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DD0B97A-EF76-45E5-8D56-7397AEBE0F55}"/>
                  </a:ext>
                </a:extLst>
              </p:cNvPr>
              <p:cNvSpPr/>
              <p:nvPr/>
            </p:nvSpPr>
            <p:spPr>
              <a:xfrm>
                <a:off x="3103155" y="2760676"/>
                <a:ext cx="1450868" cy="518000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2A69CE4-D485-4CAA-A3AE-5124B52C0AF9}"/>
                  </a:ext>
                </a:extLst>
              </p:cNvPr>
              <p:cNvSpPr/>
              <p:nvPr/>
            </p:nvSpPr>
            <p:spPr>
              <a:xfrm>
                <a:off x="2122928" y="3165347"/>
                <a:ext cx="1567900" cy="414404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48AF05D8-A48B-4681-9669-29E81ADBE05D}"/>
                  </a:ext>
                </a:extLst>
              </p:cNvPr>
              <p:cNvSpPr/>
              <p:nvPr/>
            </p:nvSpPr>
            <p:spPr>
              <a:xfrm>
                <a:off x="1655328" y="3192627"/>
                <a:ext cx="1330795" cy="383517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8919FA1-D7C7-4632-9DD9-CAED01401A00}"/>
                  </a:ext>
                </a:extLst>
              </p:cNvPr>
              <p:cNvSpPr/>
              <p:nvPr/>
            </p:nvSpPr>
            <p:spPr>
              <a:xfrm>
                <a:off x="787777" y="3504782"/>
                <a:ext cx="1441277" cy="414404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D45BD03-38B2-4D88-ADE0-ECA26D4A4EB2}"/>
                  </a:ext>
                </a:extLst>
              </p:cNvPr>
              <p:cNvSpPr/>
              <p:nvPr/>
            </p:nvSpPr>
            <p:spPr>
              <a:xfrm>
                <a:off x="278970" y="3504216"/>
                <a:ext cx="1279661" cy="414404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850EFBB-2A9D-46D6-9D78-48EE0074C05D}"/>
                  </a:ext>
                </a:extLst>
              </p:cNvPr>
              <p:cNvGrpSpPr/>
              <p:nvPr/>
            </p:nvGrpSpPr>
            <p:grpSpPr>
              <a:xfrm>
                <a:off x="4600209" y="1524000"/>
                <a:ext cx="3252020" cy="3404574"/>
                <a:chOff x="7387203" y="1632858"/>
                <a:chExt cx="3331597" cy="3054788"/>
              </a:xfrm>
            </p:grpSpPr>
            <p:grpSp>
              <p:nvGrpSpPr>
                <p:cNvPr id="65" name="Group 16">
                  <a:extLst>
                    <a:ext uri="{FF2B5EF4-FFF2-40B4-BE49-F238E27FC236}">
                      <a16:creationId xmlns:a16="http://schemas.microsoft.com/office/drawing/2014/main" id="{25F357E6-1A85-441F-BFFA-A66E0F948CEC}"/>
                    </a:ext>
                  </a:extLst>
                </p:cNvPr>
                <p:cNvGrpSpPr/>
                <p:nvPr/>
              </p:nvGrpSpPr>
              <p:grpSpPr>
                <a:xfrm>
                  <a:off x="9004619" y="1632858"/>
                  <a:ext cx="1714181" cy="3054788"/>
                  <a:chOff x="7973457" y="1708891"/>
                  <a:chExt cx="2323068" cy="3675909"/>
                </a:xfrm>
              </p:grpSpPr>
              <p:sp>
                <p:nvSpPr>
                  <p:cNvPr id="66" name="Rectangle: Rounded Corners 1">
                    <a:extLst>
                      <a:ext uri="{FF2B5EF4-FFF2-40B4-BE49-F238E27FC236}">
                        <a16:creationId xmlns:a16="http://schemas.microsoft.com/office/drawing/2014/main" id="{7ED47265-D763-48CC-9BB8-596078AB438C}"/>
                      </a:ext>
                    </a:extLst>
                  </p:cNvPr>
                  <p:cNvSpPr/>
                  <p:nvPr/>
                </p:nvSpPr>
                <p:spPr>
                  <a:xfrm>
                    <a:off x="9038065" y="1798547"/>
                    <a:ext cx="193852" cy="3586253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67" name="Rectangle: Rounded Corners 73">
                    <a:extLst>
                      <a:ext uri="{FF2B5EF4-FFF2-40B4-BE49-F238E27FC236}">
                        <a16:creationId xmlns:a16="http://schemas.microsoft.com/office/drawing/2014/main" id="{5252FCDD-641B-451C-B032-964768C29B4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38065" y="1368802"/>
                    <a:ext cx="193852" cy="2323068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F8428D8-5E0F-4C56-A2D6-E587BD1AB794}"/>
                      </a:ext>
                    </a:extLst>
                  </p:cNvPr>
                  <p:cNvSpPr/>
                  <p:nvPr/>
                </p:nvSpPr>
                <p:spPr>
                  <a:xfrm>
                    <a:off x="9089862" y="1708891"/>
                    <a:ext cx="94620" cy="89656"/>
                  </a:xfrm>
                  <a:prstGeom prst="rect">
                    <a:avLst/>
                  </a:prstGeom>
                  <a:solidFill>
                    <a:srgbClr val="D1C6AF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grpSp>
                <p:nvGrpSpPr>
                  <p:cNvPr id="69" name="Group 9">
                    <a:extLst>
                      <a:ext uri="{FF2B5EF4-FFF2-40B4-BE49-F238E27FC236}">
                        <a16:creationId xmlns:a16="http://schemas.microsoft.com/office/drawing/2014/main" id="{A5CAF46F-B64B-4A37-BE1C-20C256CAFD7B}"/>
                      </a:ext>
                    </a:extLst>
                  </p:cNvPr>
                  <p:cNvGrpSpPr/>
                  <p:nvPr/>
                </p:nvGrpSpPr>
                <p:grpSpPr>
                  <a:xfrm>
                    <a:off x="8255148" y="2210240"/>
                    <a:ext cx="1759687" cy="223169"/>
                    <a:chOff x="5519579" y="2809717"/>
                    <a:chExt cx="1152842" cy="146207"/>
                  </a:xfrm>
                </p:grpSpPr>
                <p:sp>
                  <p:nvSpPr>
                    <p:cNvPr id="73" name="Freeform: Shape 83">
                      <a:extLst>
                        <a:ext uri="{FF2B5EF4-FFF2-40B4-BE49-F238E27FC236}">
                          <a16:creationId xmlns:a16="http://schemas.microsoft.com/office/drawing/2014/main" id="{40613FED-A49C-44A9-BCD5-F0042643014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19579" y="2809717"/>
                      <a:ext cx="164187" cy="146207"/>
                    </a:xfrm>
                    <a:custGeom>
                      <a:avLst/>
                      <a:gdLst>
                        <a:gd name="connsiteX0" fmla="*/ 0 w 831262"/>
                        <a:gd name="connsiteY0" fmla="*/ 0 h 740228"/>
                        <a:gd name="connsiteX1" fmla="*/ 831262 w 831262"/>
                        <a:gd name="connsiteY1" fmla="*/ 0 h 740228"/>
                        <a:gd name="connsiteX2" fmla="*/ 831262 w 831262"/>
                        <a:gd name="connsiteY2" fmla="*/ 324597 h 740228"/>
                        <a:gd name="connsiteX3" fmla="*/ 415631 w 831262"/>
                        <a:gd name="connsiteY3" fmla="*/ 740228 h 740228"/>
                        <a:gd name="connsiteX4" fmla="*/ 0 w 831262"/>
                        <a:gd name="connsiteY4" fmla="*/ 324597 h 74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31262" h="740228">
                          <a:moveTo>
                            <a:pt x="0" y="0"/>
                          </a:moveTo>
                          <a:lnTo>
                            <a:pt x="831262" y="0"/>
                          </a:lnTo>
                          <a:lnTo>
                            <a:pt x="831262" y="324597"/>
                          </a:lnTo>
                          <a:cubicBezTo>
                            <a:pt x="831262" y="554144"/>
                            <a:pt x="645178" y="740228"/>
                            <a:pt x="415631" y="740228"/>
                          </a:cubicBezTo>
                          <a:cubicBezTo>
                            <a:pt x="186084" y="740228"/>
                            <a:pt x="0" y="554144"/>
                            <a:pt x="0" y="32459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D1C6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D"/>
                    </a:p>
                  </p:txBody>
                </p:sp>
                <p:sp>
                  <p:nvSpPr>
                    <p:cNvPr id="75" name="Freeform: Shape 99">
                      <a:extLst>
                        <a:ext uri="{FF2B5EF4-FFF2-40B4-BE49-F238E27FC236}">
                          <a16:creationId xmlns:a16="http://schemas.microsoft.com/office/drawing/2014/main" id="{DD00D961-4E58-4E15-AC03-1BFC8273927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508234" y="2809717"/>
                      <a:ext cx="164187" cy="146207"/>
                    </a:xfrm>
                    <a:custGeom>
                      <a:avLst/>
                      <a:gdLst>
                        <a:gd name="connsiteX0" fmla="*/ 0 w 831262"/>
                        <a:gd name="connsiteY0" fmla="*/ 0 h 740228"/>
                        <a:gd name="connsiteX1" fmla="*/ 831262 w 831262"/>
                        <a:gd name="connsiteY1" fmla="*/ 0 h 740228"/>
                        <a:gd name="connsiteX2" fmla="*/ 831262 w 831262"/>
                        <a:gd name="connsiteY2" fmla="*/ 324597 h 740228"/>
                        <a:gd name="connsiteX3" fmla="*/ 415631 w 831262"/>
                        <a:gd name="connsiteY3" fmla="*/ 740228 h 740228"/>
                        <a:gd name="connsiteX4" fmla="*/ 0 w 831262"/>
                        <a:gd name="connsiteY4" fmla="*/ 324597 h 74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31262" h="740228">
                          <a:moveTo>
                            <a:pt x="0" y="0"/>
                          </a:moveTo>
                          <a:lnTo>
                            <a:pt x="831262" y="0"/>
                          </a:lnTo>
                          <a:lnTo>
                            <a:pt x="831262" y="324597"/>
                          </a:lnTo>
                          <a:cubicBezTo>
                            <a:pt x="831262" y="554144"/>
                            <a:pt x="645178" y="740228"/>
                            <a:pt x="415631" y="740228"/>
                          </a:cubicBezTo>
                          <a:cubicBezTo>
                            <a:pt x="186084" y="740228"/>
                            <a:pt x="0" y="554144"/>
                            <a:pt x="0" y="32459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D1C6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D"/>
                    </a:p>
                  </p:txBody>
                </p:sp>
              </p:grp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484E5A4-0E6C-4468-AA43-602D2385CD0A}"/>
                      </a:ext>
                    </a:extLst>
                  </p:cNvPr>
                  <p:cNvSpPr/>
                  <p:nvPr/>
                </p:nvSpPr>
                <p:spPr>
                  <a:xfrm>
                    <a:off x="9231917" y="3300896"/>
                    <a:ext cx="382858" cy="382858"/>
                  </a:xfrm>
                  <a:prstGeom prst="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861C926-0152-4005-A2E1-1969AB0991D1}"/>
                      </a:ext>
                    </a:extLst>
                  </p:cNvPr>
                  <p:cNvSpPr/>
                  <p:nvPr/>
                </p:nvSpPr>
                <p:spPr>
                  <a:xfrm>
                    <a:off x="9231917" y="3155507"/>
                    <a:ext cx="459185" cy="145389"/>
                  </a:xfrm>
                  <a:prstGeom prst="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96CE9E2A-14B9-4FE3-8088-74EB6C0971D0}"/>
                      </a:ext>
                    </a:extLst>
                  </p:cNvPr>
                  <p:cNvSpPr/>
                  <p:nvPr/>
                </p:nvSpPr>
                <p:spPr>
                  <a:xfrm>
                    <a:off x="9378517" y="3453555"/>
                    <a:ext cx="69785" cy="69785"/>
                  </a:xfrm>
                  <a:prstGeom prst="rect">
                    <a:avLst/>
                  </a:prstGeom>
                  <a:solidFill>
                    <a:srgbClr val="D1C6AF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76" name="Freeform: Shape 24">
                  <a:extLst>
                    <a:ext uri="{FF2B5EF4-FFF2-40B4-BE49-F238E27FC236}">
                      <a16:creationId xmlns:a16="http://schemas.microsoft.com/office/drawing/2014/main" id="{17152E3A-C2DD-45D9-B78F-01E2781752FD}"/>
                    </a:ext>
                  </a:extLst>
                </p:cNvPr>
                <p:cNvSpPr/>
                <p:nvPr/>
              </p:nvSpPr>
              <p:spPr>
                <a:xfrm>
                  <a:off x="8273761" y="2231245"/>
                  <a:ext cx="2052256" cy="587281"/>
                </a:xfrm>
                <a:custGeom>
                  <a:avLst/>
                  <a:gdLst>
                    <a:gd name="connsiteX0" fmla="*/ 2931885 w 2931885"/>
                    <a:gd name="connsiteY0" fmla="*/ 0 h 638480"/>
                    <a:gd name="connsiteX1" fmla="*/ 1524000 w 2931885"/>
                    <a:gd name="connsiteY1" fmla="*/ 624114 h 638480"/>
                    <a:gd name="connsiteX2" fmla="*/ 0 w 2931885"/>
                    <a:gd name="connsiteY2" fmla="*/ 377371 h 638480"/>
                    <a:gd name="connsiteX0" fmla="*/ 3097468 w 3097468"/>
                    <a:gd name="connsiteY0" fmla="*/ 0 h 706691"/>
                    <a:gd name="connsiteX1" fmla="*/ 1689583 w 3097468"/>
                    <a:gd name="connsiteY1" fmla="*/ 624114 h 706691"/>
                    <a:gd name="connsiteX2" fmla="*/ 0 w 3097468"/>
                    <a:gd name="connsiteY2" fmla="*/ 598351 h 706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97468" h="706691">
                      <a:moveTo>
                        <a:pt x="3097468" y="0"/>
                      </a:moveTo>
                      <a:cubicBezTo>
                        <a:pt x="2637849" y="280609"/>
                        <a:pt x="2205828" y="524389"/>
                        <a:pt x="1689583" y="624114"/>
                      </a:cubicBezTo>
                      <a:cubicBezTo>
                        <a:pt x="1173338" y="723839"/>
                        <a:pt x="517676" y="753170"/>
                        <a:pt x="0" y="598351"/>
                      </a:cubicBezTo>
                    </a:path>
                  </a:pathLst>
                </a:custGeom>
                <a:noFill/>
                <a:ln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7" name="Freeform: Shape 176">
                  <a:extLst>
                    <a:ext uri="{FF2B5EF4-FFF2-40B4-BE49-F238E27FC236}">
                      <a16:creationId xmlns:a16="http://schemas.microsoft.com/office/drawing/2014/main" id="{604354C8-7374-4DE4-86AC-5612838400CF}"/>
                    </a:ext>
                  </a:extLst>
                </p:cNvPr>
                <p:cNvSpPr/>
                <p:nvPr/>
              </p:nvSpPr>
              <p:spPr>
                <a:xfrm>
                  <a:off x="7387203" y="2231243"/>
                  <a:ext cx="1825274" cy="587281"/>
                </a:xfrm>
                <a:custGeom>
                  <a:avLst/>
                  <a:gdLst>
                    <a:gd name="connsiteX0" fmla="*/ 2931885 w 2931885"/>
                    <a:gd name="connsiteY0" fmla="*/ 0 h 638480"/>
                    <a:gd name="connsiteX1" fmla="*/ 1524000 w 2931885"/>
                    <a:gd name="connsiteY1" fmla="*/ 624114 h 638480"/>
                    <a:gd name="connsiteX2" fmla="*/ 0 w 2931885"/>
                    <a:gd name="connsiteY2" fmla="*/ 377371 h 638480"/>
                    <a:gd name="connsiteX0" fmla="*/ 3097468 w 3097468"/>
                    <a:gd name="connsiteY0" fmla="*/ 0 h 706691"/>
                    <a:gd name="connsiteX1" fmla="*/ 1689583 w 3097468"/>
                    <a:gd name="connsiteY1" fmla="*/ 624114 h 706691"/>
                    <a:gd name="connsiteX2" fmla="*/ 0 w 3097468"/>
                    <a:gd name="connsiteY2" fmla="*/ 598351 h 706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97468" h="706691">
                      <a:moveTo>
                        <a:pt x="3097468" y="0"/>
                      </a:moveTo>
                      <a:cubicBezTo>
                        <a:pt x="2637849" y="280609"/>
                        <a:pt x="2205828" y="524389"/>
                        <a:pt x="1689583" y="624114"/>
                      </a:cubicBezTo>
                      <a:cubicBezTo>
                        <a:pt x="1173338" y="723839"/>
                        <a:pt x="517676" y="753170"/>
                        <a:pt x="0" y="598351"/>
                      </a:cubicBezTo>
                    </a:path>
                  </a:pathLst>
                </a:custGeom>
                <a:noFill/>
                <a:ln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209" name="Groupe 208">
                <a:extLst>
                  <a:ext uri="{FF2B5EF4-FFF2-40B4-BE49-F238E27FC236}">
                    <a16:creationId xmlns:a16="http://schemas.microsoft.com/office/drawing/2014/main" id="{77274D9E-1D9C-4987-885C-35AE70CC1FE5}"/>
                  </a:ext>
                </a:extLst>
              </p:cNvPr>
              <p:cNvGrpSpPr/>
              <p:nvPr/>
            </p:nvGrpSpPr>
            <p:grpSpPr>
              <a:xfrm>
                <a:off x="6464189" y="723247"/>
                <a:ext cx="3943056" cy="4199242"/>
                <a:chOff x="7387203" y="1632858"/>
                <a:chExt cx="3331597" cy="3054788"/>
              </a:xfrm>
            </p:grpSpPr>
            <p:grpSp>
              <p:nvGrpSpPr>
                <p:cNvPr id="210" name="Group 16">
                  <a:extLst>
                    <a:ext uri="{FF2B5EF4-FFF2-40B4-BE49-F238E27FC236}">
                      <a16:creationId xmlns:a16="http://schemas.microsoft.com/office/drawing/2014/main" id="{C9C2E0C2-25E6-43BB-B3D5-7B19D87FE08C}"/>
                    </a:ext>
                  </a:extLst>
                </p:cNvPr>
                <p:cNvGrpSpPr/>
                <p:nvPr/>
              </p:nvGrpSpPr>
              <p:grpSpPr>
                <a:xfrm>
                  <a:off x="9004619" y="1632858"/>
                  <a:ext cx="1714181" cy="3054788"/>
                  <a:chOff x="7973457" y="1708891"/>
                  <a:chExt cx="2323068" cy="3675909"/>
                </a:xfrm>
              </p:grpSpPr>
              <p:sp>
                <p:nvSpPr>
                  <p:cNvPr id="213" name="Rectangle: Rounded Corners 1">
                    <a:extLst>
                      <a:ext uri="{FF2B5EF4-FFF2-40B4-BE49-F238E27FC236}">
                        <a16:creationId xmlns:a16="http://schemas.microsoft.com/office/drawing/2014/main" id="{3B38C7CD-684A-42CC-BAE9-1C3AA9FD10F2}"/>
                      </a:ext>
                    </a:extLst>
                  </p:cNvPr>
                  <p:cNvSpPr/>
                  <p:nvPr/>
                </p:nvSpPr>
                <p:spPr>
                  <a:xfrm>
                    <a:off x="9038065" y="1798547"/>
                    <a:ext cx="193852" cy="3586253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14" name="Rectangle: Rounded Corners 73">
                    <a:extLst>
                      <a:ext uri="{FF2B5EF4-FFF2-40B4-BE49-F238E27FC236}">
                        <a16:creationId xmlns:a16="http://schemas.microsoft.com/office/drawing/2014/main" id="{63D7ABA1-D0CF-40DD-9184-BB5C9E7651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38065" y="1368802"/>
                    <a:ext cx="193852" cy="2323068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52C3F57A-1146-4BDC-9121-63ECC65B01AB}"/>
                      </a:ext>
                    </a:extLst>
                  </p:cNvPr>
                  <p:cNvSpPr/>
                  <p:nvPr/>
                </p:nvSpPr>
                <p:spPr>
                  <a:xfrm>
                    <a:off x="9089862" y="1708891"/>
                    <a:ext cx="94620" cy="89656"/>
                  </a:xfrm>
                  <a:prstGeom prst="rect">
                    <a:avLst/>
                  </a:prstGeom>
                  <a:solidFill>
                    <a:srgbClr val="D1C6AF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grpSp>
                <p:nvGrpSpPr>
                  <p:cNvPr id="216" name="Group 9">
                    <a:extLst>
                      <a:ext uri="{FF2B5EF4-FFF2-40B4-BE49-F238E27FC236}">
                        <a16:creationId xmlns:a16="http://schemas.microsoft.com/office/drawing/2014/main" id="{BA2B9D55-6D97-499B-A1A6-00AB5BDD9377}"/>
                      </a:ext>
                    </a:extLst>
                  </p:cNvPr>
                  <p:cNvGrpSpPr/>
                  <p:nvPr/>
                </p:nvGrpSpPr>
                <p:grpSpPr>
                  <a:xfrm>
                    <a:off x="8255148" y="2210240"/>
                    <a:ext cx="1759687" cy="223169"/>
                    <a:chOff x="5519579" y="2809717"/>
                    <a:chExt cx="1152842" cy="146207"/>
                  </a:xfrm>
                </p:grpSpPr>
                <p:sp>
                  <p:nvSpPr>
                    <p:cNvPr id="220" name="Freeform: Shape 83">
                      <a:extLst>
                        <a:ext uri="{FF2B5EF4-FFF2-40B4-BE49-F238E27FC236}">
                          <a16:creationId xmlns:a16="http://schemas.microsoft.com/office/drawing/2014/main" id="{DF02DD45-21E8-4838-BB28-B7493A9371D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19579" y="2809717"/>
                      <a:ext cx="164187" cy="146207"/>
                    </a:xfrm>
                    <a:custGeom>
                      <a:avLst/>
                      <a:gdLst>
                        <a:gd name="connsiteX0" fmla="*/ 0 w 831262"/>
                        <a:gd name="connsiteY0" fmla="*/ 0 h 740228"/>
                        <a:gd name="connsiteX1" fmla="*/ 831262 w 831262"/>
                        <a:gd name="connsiteY1" fmla="*/ 0 h 740228"/>
                        <a:gd name="connsiteX2" fmla="*/ 831262 w 831262"/>
                        <a:gd name="connsiteY2" fmla="*/ 324597 h 740228"/>
                        <a:gd name="connsiteX3" fmla="*/ 415631 w 831262"/>
                        <a:gd name="connsiteY3" fmla="*/ 740228 h 740228"/>
                        <a:gd name="connsiteX4" fmla="*/ 0 w 831262"/>
                        <a:gd name="connsiteY4" fmla="*/ 324597 h 74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31262" h="740228">
                          <a:moveTo>
                            <a:pt x="0" y="0"/>
                          </a:moveTo>
                          <a:lnTo>
                            <a:pt x="831262" y="0"/>
                          </a:lnTo>
                          <a:lnTo>
                            <a:pt x="831262" y="324597"/>
                          </a:lnTo>
                          <a:cubicBezTo>
                            <a:pt x="831262" y="554144"/>
                            <a:pt x="645178" y="740228"/>
                            <a:pt x="415631" y="740228"/>
                          </a:cubicBezTo>
                          <a:cubicBezTo>
                            <a:pt x="186084" y="740228"/>
                            <a:pt x="0" y="554144"/>
                            <a:pt x="0" y="32459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D1C6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D"/>
                    </a:p>
                  </p:txBody>
                </p:sp>
                <p:sp>
                  <p:nvSpPr>
                    <p:cNvPr id="221" name="Freeform: Shape 99">
                      <a:extLst>
                        <a:ext uri="{FF2B5EF4-FFF2-40B4-BE49-F238E27FC236}">
                          <a16:creationId xmlns:a16="http://schemas.microsoft.com/office/drawing/2014/main" id="{FA9688C3-0B91-4E16-9982-FFDC7EC8059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508234" y="2809717"/>
                      <a:ext cx="164187" cy="146207"/>
                    </a:xfrm>
                    <a:custGeom>
                      <a:avLst/>
                      <a:gdLst>
                        <a:gd name="connsiteX0" fmla="*/ 0 w 831262"/>
                        <a:gd name="connsiteY0" fmla="*/ 0 h 740228"/>
                        <a:gd name="connsiteX1" fmla="*/ 831262 w 831262"/>
                        <a:gd name="connsiteY1" fmla="*/ 0 h 740228"/>
                        <a:gd name="connsiteX2" fmla="*/ 831262 w 831262"/>
                        <a:gd name="connsiteY2" fmla="*/ 324597 h 740228"/>
                        <a:gd name="connsiteX3" fmla="*/ 415631 w 831262"/>
                        <a:gd name="connsiteY3" fmla="*/ 740228 h 740228"/>
                        <a:gd name="connsiteX4" fmla="*/ 0 w 831262"/>
                        <a:gd name="connsiteY4" fmla="*/ 324597 h 74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31262" h="740228">
                          <a:moveTo>
                            <a:pt x="0" y="0"/>
                          </a:moveTo>
                          <a:lnTo>
                            <a:pt x="831262" y="0"/>
                          </a:lnTo>
                          <a:lnTo>
                            <a:pt x="831262" y="324597"/>
                          </a:lnTo>
                          <a:cubicBezTo>
                            <a:pt x="831262" y="554144"/>
                            <a:pt x="645178" y="740228"/>
                            <a:pt x="415631" y="740228"/>
                          </a:cubicBezTo>
                          <a:cubicBezTo>
                            <a:pt x="186084" y="740228"/>
                            <a:pt x="0" y="554144"/>
                            <a:pt x="0" y="32459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D1C6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D"/>
                    </a:p>
                  </p:txBody>
                </p:sp>
              </p:grp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E2E4C120-31EC-40A3-BA2B-0A6167B1A98B}"/>
                      </a:ext>
                    </a:extLst>
                  </p:cNvPr>
                  <p:cNvSpPr/>
                  <p:nvPr/>
                </p:nvSpPr>
                <p:spPr>
                  <a:xfrm>
                    <a:off x="9231917" y="3300896"/>
                    <a:ext cx="382858" cy="382858"/>
                  </a:xfrm>
                  <a:prstGeom prst="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41724AC9-3450-4926-962D-7F9F22664D51}"/>
                      </a:ext>
                    </a:extLst>
                  </p:cNvPr>
                  <p:cNvSpPr/>
                  <p:nvPr/>
                </p:nvSpPr>
                <p:spPr>
                  <a:xfrm>
                    <a:off x="9231917" y="3155507"/>
                    <a:ext cx="459185" cy="145389"/>
                  </a:xfrm>
                  <a:prstGeom prst="rect">
                    <a:avLst/>
                  </a:pr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50EEACEB-6CCF-4F7E-91B2-1C1A8548E094}"/>
                      </a:ext>
                    </a:extLst>
                  </p:cNvPr>
                  <p:cNvSpPr/>
                  <p:nvPr/>
                </p:nvSpPr>
                <p:spPr>
                  <a:xfrm>
                    <a:off x="9378517" y="3453555"/>
                    <a:ext cx="69785" cy="69785"/>
                  </a:xfrm>
                  <a:prstGeom prst="rect">
                    <a:avLst/>
                  </a:prstGeom>
                  <a:solidFill>
                    <a:srgbClr val="D1C6AF"/>
                  </a:soli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211" name="Freeform: Shape 24">
                  <a:extLst>
                    <a:ext uri="{FF2B5EF4-FFF2-40B4-BE49-F238E27FC236}">
                      <a16:creationId xmlns:a16="http://schemas.microsoft.com/office/drawing/2014/main" id="{8AD53BB3-0653-4223-8C7F-0E4956EE43E0}"/>
                    </a:ext>
                  </a:extLst>
                </p:cNvPr>
                <p:cNvSpPr/>
                <p:nvPr/>
              </p:nvSpPr>
              <p:spPr>
                <a:xfrm>
                  <a:off x="8273761" y="2231245"/>
                  <a:ext cx="2052256" cy="587281"/>
                </a:xfrm>
                <a:custGeom>
                  <a:avLst/>
                  <a:gdLst>
                    <a:gd name="connsiteX0" fmla="*/ 2931885 w 2931885"/>
                    <a:gd name="connsiteY0" fmla="*/ 0 h 638480"/>
                    <a:gd name="connsiteX1" fmla="*/ 1524000 w 2931885"/>
                    <a:gd name="connsiteY1" fmla="*/ 624114 h 638480"/>
                    <a:gd name="connsiteX2" fmla="*/ 0 w 2931885"/>
                    <a:gd name="connsiteY2" fmla="*/ 377371 h 638480"/>
                    <a:gd name="connsiteX0" fmla="*/ 3097468 w 3097468"/>
                    <a:gd name="connsiteY0" fmla="*/ 0 h 706691"/>
                    <a:gd name="connsiteX1" fmla="*/ 1689583 w 3097468"/>
                    <a:gd name="connsiteY1" fmla="*/ 624114 h 706691"/>
                    <a:gd name="connsiteX2" fmla="*/ 0 w 3097468"/>
                    <a:gd name="connsiteY2" fmla="*/ 598351 h 706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97468" h="706691">
                      <a:moveTo>
                        <a:pt x="3097468" y="0"/>
                      </a:moveTo>
                      <a:cubicBezTo>
                        <a:pt x="2637849" y="280609"/>
                        <a:pt x="2205828" y="524389"/>
                        <a:pt x="1689583" y="624114"/>
                      </a:cubicBezTo>
                      <a:cubicBezTo>
                        <a:pt x="1173338" y="723839"/>
                        <a:pt x="517676" y="753170"/>
                        <a:pt x="0" y="598351"/>
                      </a:cubicBezTo>
                    </a:path>
                  </a:pathLst>
                </a:custGeom>
                <a:noFill/>
                <a:ln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12" name="Freeform: Shape 176">
                  <a:extLst>
                    <a:ext uri="{FF2B5EF4-FFF2-40B4-BE49-F238E27FC236}">
                      <a16:creationId xmlns:a16="http://schemas.microsoft.com/office/drawing/2014/main" id="{2C148363-391F-4D63-9B48-F3FCB4854DF9}"/>
                    </a:ext>
                  </a:extLst>
                </p:cNvPr>
                <p:cNvSpPr/>
                <p:nvPr/>
              </p:nvSpPr>
              <p:spPr>
                <a:xfrm>
                  <a:off x="7387203" y="2231243"/>
                  <a:ext cx="1825274" cy="587281"/>
                </a:xfrm>
                <a:custGeom>
                  <a:avLst/>
                  <a:gdLst>
                    <a:gd name="connsiteX0" fmla="*/ 2931885 w 2931885"/>
                    <a:gd name="connsiteY0" fmla="*/ 0 h 638480"/>
                    <a:gd name="connsiteX1" fmla="*/ 1524000 w 2931885"/>
                    <a:gd name="connsiteY1" fmla="*/ 624114 h 638480"/>
                    <a:gd name="connsiteX2" fmla="*/ 0 w 2931885"/>
                    <a:gd name="connsiteY2" fmla="*/ 377371 h 638480"/>
                    <a:gd name="connsiteX0" fmla="*/ 3097468 w 3097468"/>
                    <a:gd name="connsiteY0" fmla="*/ 0 h 706691"/>
                    <a:gd name="connsiteX1" fmla="*/ 1689583 w 3097468"/>
                    <a:gd name="connsiteY1" fmla="*/ 624114 h 706691"/>
                    <a:gd name="connsiteX2" fmla="*/ 0 w 3097468"/>
                    <a:gd name="connsiteY2" fmla="*/ 598351 h 706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97468" h="706691">
                      <a:moveTo>
                        <a:pt x="3097468" y="0"/>
                      </a:moveTo>
                      <a:cubicBezTo>
                        <a:pt x="2637849" y="280609"/>
                        <a:pt x="2205828" y="524389"/>
                        <a:pt x="1689583" y="624114"/>
                      </a:cubicBezTo>
                      <a:cubicBezTo>
                        <a:pt x="1173338" y="723839"/>
                        <a:pt x="517676" y="753170"/>
                        <a:pt x="0" y="598351"/>
                      </a:cubicBezTo>
                    </a:path>
                  </a:pathLst>
                </a:custGeom>
                <a:noFill/>
                <a:ln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grpSp>
          <p:nvGrpSpPr>
            <p:cNvPr id="222" name="Groupe 221">
              <a:extLst>
                <a:ext uri="{FF2B5EF4-FFF2-40B4-BE49-F238E27FC236}">
                  <a16:creationId xmlns:a16="http://schemas.microsoft.com/office/drawing/2014/main" id="{80EE8938-5645-46BE-A367-9E367F8F2B12}"/>
                </a:ext>
              </a:extLst>
            </p:cNvPr>
            <p:cNvGrpSpPr/>
            <p:nvPr/>
          </p:nvGrpSpPr>
          <p:grpSpPr>
            <a:xfrm>
              <a:off x="7688058" y="50894"/>
              <a:ext cx="4330187" cy="4872061"/>
              <a:chOff x="7387203" y="1632858"/>
              <a:chExt cx="3331597" cy="3054788"/>
            </a:xfrm>
          </p:grpSpPr>
          <p:grpSp>
            <p:nvGrpSpPr>
              <p:cNvPr id="223" name="Group 16">
                <a:extLst>
                  <a:ext uri="{FF2B5EF4-FFF2-40B4-BE49-F238E27FC236}">
                    <a16:creationId xmlns:a16="http://schemas.microsoft.com/office/drawing/2014/main" id="{035CEA6C-F3F7-4D0B-8C63-4F1125311C71}"/>
                  </a:ext>
                </a:extLst>
              </p:cNvPr>
              <p:cNvGrpSpPr/>
              <p:nvPr/>
            </p:nvGrpSpPr>
            <p:grpSpPr>
              <a:xfrm>
                <a:off x="9004619" y="1632858"/>
                <a:ext cx="1714181" cy="3054788"/>
                <a:chOff x="7973457" y="1708891"/>
                <a:chExt cx="2323068" cy="3675909"/>
              </a:xfrm>
            </p:grpSpPr>
            <p:sp>
              <p:nvSpPr>
                <p:cNvPr id="226" name="Rectangle: Rounded Corners 1">
                  <a:extLst>
                    <a:ext uri="{FF2B5EF4-FFF2-40B4-BE49-F238E27FC236}">
                      <a16:creationId xmlns:a16="http://schemas.microsoft.com/office/drawing/2014/main" id="{45F0175F-1C3A-41EA-BDA2-7093C49C37FE}"/>
                    </a:ext>
                  </a:extLst>
                </p:cNvPr>
                <p:cNvSpPr/>
                <p:nvPr/>
              </p:nvSpPr>
              <p:spPr>
                <a:xfrm>
                  <a:off x="9038065" y="1798547"/>
                  <a:ext cx="193852" cy="3586253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27" name="Rectangle: Rounded Corners 73">
                  <a:extLst>
                    <a:ext uri="{FF2B5EF4-FFF2-40B4-BE49-F238E27FC236}">
                      <a16:creationId xmlns:a16="http://schemas.microsoft.com/office/drawing/2014/main" id="{60537C78-B013-41BD-AE5C-F3B5D7AB3715}"/>
                    </a:ext>
                  </a:extLst>
                </p:cNvPr>
                <p:cNvSpPr/>
                <p:nvPr/>
              </p:nvSpPr>
              <p:spPr>
                <a:xfrm rot="16200000">
                  <a:off x="9038065" y="1368802"/>
                  <a:ext cx="193852" cy="2323068"/>
                </a:xfrm>
                <a:prstGeom prst="round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45793CB-087C-40C3-81D4-F166C30E97BE}"/>
                    </a:ext>
                  </a:extLst>
                </p:cNvPr>
                <p:cNvSpPr/>
                <p:nvPr/>
              </p:nvSpPr>
              <p:spPr>
                <a:xfrm>
                  <a:off x="9089862" y="1708891"/>
                  <a:ext cx="94620" cy="89656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229" name="Group 9">
                  <a:extLst>
                    <a:ext uri="{FF2B5EF4-FFF2-40B4-BE49-F238E27FC236}">
                      <a16:creationId xmlns:a16="http://schemas.microsoft.com/office/drawing/2014/main" id="{AF78E308-203A-4783-83BF-EF80B3A20237}"/>
                    </a:ext>
                  </a:extLst>
                </p:cNvPr>
                <p:cNvGrpSpPr/>
                <p:nvPr/>
              </p:nvGrpSpPr>
              <p:grpSpPr>
                <a:xfrm>
                  <a:off x="8255148" y="2210240"/>
                  <a:ext cx="1759687" cy="223169"/>
                  <a:chOff x="5519579" y="2809717"/>
                  <a:chExt cx="1152842" cy="146207"/>
                </a:xfrm>
              </p:grpSpPr>
              <p:sp>
                <p:nvSpPr>
                  <p:cNvPr id="233" name="Freeform: Shape 83">
                    <a:extLst>
                      <a:ext uri="{FF2B5EF4-FFF2-40B4-BE49-F238E27FC236}">
                        <a16:creationId xmlns:a16="http://schemas.microsoft.com/office/drawing/2014/main" id="{5FAFF27D-45B7-4095-ABDC-406E2BC3EF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19579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34" name="Freeform: Shape 99">
                    <a:extLst>
                      <a:ext uri="{FF2B5EF4-FFF2-40B4-BE49-F238E27FC236}">
                        <a16:creationId xmlns:a16="http://schemas.microsoft.com/office/drawing/2014/main" id="{7BFB81C9-8D0D-42B7-BCBA-EC6DF52D34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508234" y="2809717"/>
                    <a:ext cx="164187" cy="146207"/>
                  </a:xfrm>
                  <a:custGeom>
                    <a:avLst/>
                    <a:gdLst>
                      <a:gd name="connsiteX0" fmla="*/ 0 w 831262"/>
                      <a:gd name="connsiteY0" fmla="*/ 0 h 740228"/>
                      <a:gd name="connsiteX1" fmla="*/ 831262 w 831262"/>
                      <a:gd name="connsiteY1" fmla="*/ 0 h 740228"/>
                      <a:gd name="connsiteX2" fmla="*/ 831262 w 831262"/>
                      <a:gd name="connsiteY2" fmla="*/ 324597 h 740228"/>
                      <a:gd name="connsiteX3" fmla="*/ 415631 w 831262"/>
                      <a:gd name="connsiteY3" fmla="*/ 740228 h 740228"/>
                      <a:gd name="connsiteX4" fmla="*/ 0 w 831262"/>
                      <a:gd name="connsiteY4" fmla="*/ 324597 h 74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1262" h="740228">
                        <a:moveTo>
                          <a:pt x="0" y="0"/>
                        </a:moveTo>
                        <a:lnTo>
                          <a:pt x="831262" y="0"/>
                        </a:lnTo>
                        <a:lnTo>
                          <a:pt x="831262" y="324597"/>
                        </a:lnTo>
                        <a:cubicBezTo>
                          <a:pt x="831262" y="554144"/>
                          <a:pt x="645178" y="740228"/>
                          <a:pt x="415631" y="740228"/>
                        </a:cubicBezTo>
                        <a:cubicBezTo>
                          <a:pt x="186084" y="740228"/>
                          <a:pt x="0" y="554144"/>
                          <a:pt x="0" y="324597"/>
                        </a:cubicBezTo>
                        <a:close/>
                      </a:path>
                    </a:pathLst>
                  </a:custGeom>
                  <a:noFill/>
                  <a:ln w="25400">
                    <a:solidFill>
                      <a:srgbClr val="D1C6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2668A28-FAC5-4027-8AC3-0803DAABBD70}"/>
                    </a:ext>
                  </a:extLst>
                </p:cNvPr>
                <p:cNvSpPr/>
                <p:nvPr/>
              </p:nvSpPr>
              <p:spPr>
                <a:xfrm>
                  <a:off x="9231917" y="3300896"/>
                  <a:ext cx="382858" cy="382858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2368F44-611E-4C12-B64A-117627426940}"/>
                    </a:ext>
                  </a:extLst>
                </p:cNvPr>
                <p:cNvSpPr/>
                <p:nvPr/>
              </p:nvSpPr>
              <p:spPr>
                <a:xfrm>
                  <a:off x="9231917" y="3155507"/>
                  <a:ext cx="459185" cy="145389"/>
                </a:xfrm>
                <a:prstGeom prst="rect">
                  <a:avLst/>
                </a:prstGeom>
                <a:noFill/>
                <a:ln w="25400">
                  <a:solidFill>
                    <a:srgbClr val="D1C6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E2B61C5C-52AE-4714-97CC-131E46112C88}"/>
                    </a:ext>
                  </a:extLst>
                </p:cNvPr>
                <p:cNvSpPr/>
                <p:nvPr/>
              </p:nvSpPr>
              <p:spPr>
                <a:xfrm>
                  <a:off x="9378517" y="3453555"/>
                  <a:ext cx="69785" cy="69785"/>
                </a:xfrm>
                <a:prstGeom prst="rect">
                  <a:avLst/>
                </a:prstGeom>
                <a:solidFill>
                  <a:srgbClr val="D1C6AF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24" name="Freeform: Shape 24">
                <a:extLst>
                  <a:ext uri="{FF2B5EF4-FFF2-40B4-BE49-F238E27FC236}">
                    <a16:creationId xmlns:a16="http://schemas.microsoft.com/office/drawing/2014/main" id="{B3A9610C-89E3-41D7-B726-CF4064D8ADA7}"/>
                  </a:ext>
                </a:extLst>
              </p:cNvPr>
              <p:cNvSpPr/>
              <p:nvPr/>
            </p:nvSpPr>
            <p:spPr>
              <a:xfrm>
                <a:off x="8273761" y="2231245"/>
                <a:ext cx="2052256" cy="587281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5" name="Freeform: Shape 176">
                <a:extLst>
                  <a:ext uri="{FF2B5EF4-FFF2-40B4-BE49-F238E27FC236}">
                    <a16:creationId xmlns:a16="http://schemas.microsoft.com/office/drawing/2014/main" id="{98F1F542-D004-4A4B-961D-AABCE695C37C}"/>
                  </a:ext>
                </a:extLst>
              </p:cNvPr>
              <p:cNvSpPr/>
              <p:nvPr/>
            </p:nvSpPr>
            <p:spPr>
              <a:xfrm>
                <a:off x="7387203" y="2231243"/>
                <a:ext cx="1825274" cy="587281"/>
              </a:xfrm>
              <a:custGeom>
                <a:avLst/>
                <a:gdLst>
                  <a:gd name="connsiteX0" fmla="*/ 2931885 w 2931885"/>
                  <a:gd name="connsiteY0" fmla="*/ 0 h 638480"/>
                  <a:gd name="connsiteX1" fmla="*/ 1524000 w 2931885"/>
                  <a:gd name="connsiteY1" fmla="*/ 624114 h 638480"/>
                  <a:gd name="connsiteX2" fmla="*/ 0 w 2931885"/>
                  <a:gd name="connsiteY2" fmla="*/ 377371 h 638480"/>
                  <a:gd name="connsiteX0" fmla="*/ 3097468 w 3097468"/>
                  <a:gd name="connsiteY0" fmla="*/ 0 h 706691"/>
                  <a:gd name="connsiteX1" fmla="*/ 1689583 w 3097468"/>
                  <a:gd name="connsiteY1" fmla="*/ 624114 h 706691"/>
                  <a:gd name="connsiteX2" fmla="*/ 0 w 3097468"/>
                  <a:gd name="connsiteY2" fmla="*/ 598351 h 70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7468" h="706691">
                    <a:moveTo>
                      <a:pt x="3097468" y="0"/>
                    </a:moveTo>
                    <a:cubicBezTo>
                      <a:pt x="2637849" y="280609"/>
                      <a:pt x="2205828" y="524389"/>
                      <a:pt x="1689583" y="624114"/>
                    </a:cubicBezTo>
                    <a:cubicBezTo>
                      <a:pt x="1173338" y="723839"/>
                      <a:pt x="517676" y="753170"/>
                      <a:pt x="0" y="598351"/>
                    </a:cubicBezTo>
                  </a:path>
                </a:pathLst>
              </a:custGeom>
              <a:noFill/>
              <a:ln>
                <a:solidFill>
                  <a:srgbClr val="D1C6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35" name="TextBox 17">
            <a:extLst>
              <a:ext uri="{FF2B5EF4-FFF2-40B4-BE49-F238E27FC236}">
                <a16:creationId xmlns:a16="http://schemas.microsoft.com/office/drawing/2014/main" id="{A56511FC-F4D0-44CD-886D-6DBDE7898D98}"/>
              </a:ext>
            </a:extLst>
          </p:cNvPr>
          <p:cNvSpPr txBox="1"/>
          <p:nvPr/>
        </p:nvSpPr>
        <p:spPr>
          <a:xfrm>
            <a:off x="-27989" y="3555229"/>
            <a:ext cx="188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I.Introduction</a:t>
            </a:r>
            <a:endParaRPr lang="en-ID" sz="1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7" name="TextBox 17">
            <a:extLst>
              <a:ext uri="{FF2B5EF4-FFF2-40B4-BE49-F238E27FC236}">
                <a16:creationId xmlns:a16="http://schemas.microsoft.com/office/drawing/2014/main" id="{20EED412-A205-41B8-9F33-EA367A0A21BE}"/>
              </a:ext>
            </a:extLst>
          </p:cNvPr>
          <p:cNvSpPr txBox="1"/>
          <p:nvPr/>
        </p:nvSpPr>
        <p:spPr>
          <a:xfrm>
            <a:off x="939638" y="3188469"/>
            <a:ext cx="211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II. Data description</a:t>
            </a:r>
            <a:endParaRPr lang="en-ID" sz="2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8" name="TextBox 17">
            <a:extLst>
              <a:ext uri="{FF2B5EF4-FFF2-40B4-BE49-F238E27FC236}">
                <a16:creationId xmlns:a16="http://schemas.microsoft.com/office/drawing/2014/main" id="{B68F6210-8640-4D92-B8F3-CAABAF19B131}"/>
              </a:ext>
            </a:extLst>
          </p:cNvPr>
          <p:cNvSpPr txBox="1"/>
          <p:nvPr/>
        </p:nvSpPr>
        <p:spPr>
          <a:xfrm>
            <a:off x="2327686" y="2760678"/>
            <a:ext cx="188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III. Data Cleaning</a:t>
            </a:r>
            <a:endParaRPr lang="en-ID" sz="2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9" name="TextBox 17">
            <a:extLst>
              <a:ext uri="{FF2B5EF4-FFF2-40B4-BE49-F238E27FC236}">
                <a16:creationId xmlns:a16="http://schemas.microsoft.com/office/drawing/2014/main" id="{130B8142-190B-4FC3-B667-A38144CF5C62}"/>
              </a:ext>
            </a:extLst>
          </p:cNvPr>
          <p:cNvSpPr txBox="1"/>
          <p:nvPr/>
        </p:nvSpPr>
        <p:spPr>
          <a:xfrm>
            <a:off x="3867690" y="2214584"/>
            <a:ext cx="188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IV.Visualization</a:t>
            </a:r>
            <a:endParaRPr lang="en-ID" sz="2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0" name="TextBox 17">
            <a:extLst>
              <a:ext uri="{FF2B5EF4-FFF2-40B4-BE49-F238E27FC236}">
                <a16:creationId xmlns:a16="http://schemas.microsoft.com/office/drawing/2014/main" id="{DAB5AA86-DEA5-4B8D-9734-170290DA5D5D}"/>
              </a:ext>
            </a:extLst>
          </p:cNvPr>
          <p:cNvSpPr txBox="1"/>
          <p:nvPr/>
        </p:nvSpPr>
        <p:spPr>
          <a:xfrm>
            <a:off x="5290383" y="1658667"/>
            <a:ext cx="240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IV.feature</a:t>
            </a:r>
            <a:r>
              <a:rPr lang="en-US" sz="14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engineering </a:t>
            </a:r>
            <a:endParaRPr lang="en-ID" sz="2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1" name="TextBox 17">
            <a:extLst>
              <a:ext uri="{FF2B5EF4-FFF2-40B4-BE49-F238E27FC236}">
                <a16:creationId xmlns:a16="http://schemas.microsoft.com/office/drawing/2014/main" id="{9FDA4BB4-066D-4730-99DC-4DC09384037F}"/>
              </a:ext>
            </a:extLst>
          </p:cNvPr>
          <p:cNvSpPr txBox="1"/>
          <p:nvPr/>
        </p:nvSpPr>
        <p:spPr>
          <a:xfrm>
            <a:off x="7317256" y="896935"/>
            <a:ext cx="276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V.Model</a:t>
            </a:r>
            <a:r>
              <a:rPr lang="en-US" sz="14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implementation</a:t>
            </a:r>
            <a:endParaRPr lang="en-ID" sz="24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2" name="TextBox 17">
            <a:extLst>
              <a:ext uri="{FF2B5EF4-FFF2-40B4-BE49-F238E27FC236}">
                <a16:creationId xmlns:a16="http://schemas.microsoft.com/office/drawing/2014/main" id="{37119838-D83A-4011-BF83-53C0442155A8}"/>
              </a:ext>
            </a:extLst>
          </p:cNvPr>
          <p:cNvSpPr txBox="1"/>
          <p:nvPr/>
        </p:nvSpPr>
        <p:spPr>
          <a:xfrm>
            <a:off x="10284499" y="135312"/>
            <a:ext cx="206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VI.Summary</a:t>
            </a:r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8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&amp; stationarity test 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7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425371" y="1611086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762933" y="3813461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2093F8-1213-4F5B-9F9E-DA423429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B4564-B947-4EE2-9297-FDF498C243E2}"/>
              </a:ext>
            </a:extLst>
          </p:cNvPr>
          <p:cNvSpPr txBox="1"/>
          <p:nvPr/>
        </p:nvSpPr>
        <p:spPr>
          <a:xfrm>
            <a:off x="756513" y="4204223"/>
            <a:ext cx="28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Stationarity test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85C43F-0E1A-4C86-956F-374ABF74FCB1}"/>
              </a:ext>
            </a:extLst>
          </p:cNvPr>
          <p:cNvSpPr txBox="1"/>
          <p:nvPr/>
        </p:nvSpPr>
        <p:spPr>
          <a:xfrm>
            <a:off x="761978" y="3015436"/>
            <a:ext cx="2850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distribution</a:t>
            </a: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76330DD3-4C12-4128-B548-3ED90FE43853}"/>
              </a:ext>
            </a:extLst>
          </p:cNvPr>
          <p:cNvSpPr txBox="1"/>
          <p:nvPr/>
        </p:nvSpPr>
        <p:spPr>
          <a:xfrm>
            <a:off x="3607130" y="1460872"/>
            <a:ext cx="343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1"/>
                </a:solidFill>
              </a:rPr>
              <a:t>Ad </a:t>
            </a:r>
            <a:r>
              <a:rPr lang="fr-FR" u="sng" dirty="0" err="1">
                <a:solidFill>
                  <a:schemeClr val="bg1"/>
                </a:solidFill>
              </a:rPr>
              <a:t>fuller</a:t>
            </a:r>
            <a:r>
              <a:rPr lang="fr-FR" u="sng" dirty="0">
                <a:solidFill>
                  <a:schemeClr val="bg1"/>
                </a:solidFill>
              </a:rPr>
              <a:t> test </a:t>
            </a:r>
            <a:r>
              <a:rPr lang="fr-FR" u="sng" dirty="0" err="1">
                <a:solidFill>
                  <a:schemeClr val="bg1"/>
                </a:solidFill>
              </a:rPr>
              <a:t>implementation</a:t>
            </a:r>
            <a:r>
              <a:rPr lang="fr-FR" u="sng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CCBD5D8-259E-4C1D-BFA7-18501CCA16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15" y="1943768"/>
            <a:ext cx="3137528" cy="16055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D387BD-E7EE-472F-8FA9-198542285067}"/>
              </a:ext>
            </a:extLst>
          </p:cNvPr>
          <p:cNvSpPr/>
          <p:nvPr/>
        </p:nvSpPr>
        <p:spPr>
          <a:xfrm>
            <a:off x="3582945" y="3809938"/>
            <a:ext cx="305474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>
                <a:solidFill>
                  <a:schemeClr val="bg1"/>
                </a:solidFill>
              </a:rPr>
              <a:t>KPSS test </a:t>
            </a:r>
            <a:r>
              <a:rPr lang="fr-FR" u="sng" dirty="0" err="1">
                <a:solidFill>
                  <a:schemeClr val="bg1"/>
                </a:solidFill>
              </a:rPr>
              <a:t>implementation</a:t>
            </a:r>
            <a:r>
              <a:rPr lang="fr-FR" u="sng" dirty="0">
                <a:solidFill>
                  <a:schemeClr val="bg1"/>
                </a:solidFill>
              </a:rPr>
              <a:t>  </a:t>
            </a:r>
            <a:r>
              <a:rPr lang="fr-FR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AB6DA-2B18-4E86-99FB-44E062C60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15" y="4281932"/>
            <a:ext cx="3869186" cy="1115196"/>
          </a:xfrm>
          <a:prstGeom prst="rect">
            <a:avLst/>
          </a:prstGeom>
        </p:spPr>
      </p:pic>
      <p:pic>
        <p:nvPicPr>
          <p:cNvPr id="27" name="table">
            <a:extLst>
              <a:ext uri="{FF2B5EF4-FFF2-40B4-BE49-F238E27FC236}">
                <a16:creationId xmlns:a16="http://schemas.microsoft.com/office/drawing/2014/main" id="{B65E4C0A-3B1A-47D2-A2FA-1AD2107C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272" y="2090285"/>
            <a:ext cx="2604164" cy="1312554"/>
          </a:xfrm>
          <a:prstGeom prst="rect">
            <a:avLst/>
          </a:prstGeom>
        </p:spPr>
      </p:pic>
      <p:pic>
        <p:nvPicPr>
          <p:cNvPr id="28" name="table">
            <a:extLst>
              <a:ext uri="{FF2B5EF4-FFF2-40B4-BE49-F238E27FC236}">
                <a16:creationId xmlns:a16="http://schemas.microsoft.com/office/drawing/2014/main" id="{85463C3F-AA6A-4CFB-AE9A-2BDE03F4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72" y="4198831"/>
            <a:ext cx="2604164" cy="1312554"/>
          </a:xfrm>
          <a:prstGeom prst="rect">
            <a:avLst/>
          </a:prstGeom>
        </p:spPr>
      </p:pic>
      <p:sp>
        <p:nvSpPr>
          <p:cNvPr id="32" name="TextBox 17">
            <a:extLst>
              <a:ext uri="{FF2B5EF4-FFF2-40B4-BE49-F238E27FC236}">
                <a16:creationId xmlns:a16="http://schemas.microsoft.com/office/drawing/2014/main" id="{4DF95BCA-ABE0-45BE-AF19-1B54ACDA3EEB}"/>
              </a:ext>
            </a:extLst>
          </p:cNvPr>
          <p:cNvSpPr txBox="1"/>
          <p:nvPr/>
        </p:nvSpPr>
        <p:spPr>
          <a:xfrm>
            <a:off x="3713215" y="5896755"/>
            <a:ext cx="65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u="sng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Conclusion.</a:t>
            </a:r>
          </a:p>
          <a:p>
            <a:r>
              <a:rPr lang="en-US" sz="1600" dirty="0">
                <a:solidFill>
                  <a:schemeClr val="bg1"/>
                </a:solidFill>
              </a:rPr>
              <a:t>Both tests concluded that the electricity price time series is stationary.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97648052-D295-49DF-8E52-543748EDB584}"/>
              </a:ext>
            </a:extLst>
          </p:cNvPr>
          <p:cNvSpPr/>
          <p:nvPr/>
        </p:nvSpPr>
        <p:spPr>
          <a:xfrm>
            <a:off x="257394" y="4146474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">
            <a:extLst>
              <a:ext uri="{FF2B5EF4-FFF2-40B4-BE49-F238E27FC236}">
                <a16:creationId xmlns:a16="http://schemas.microsoft.com/office/drawing/2014/main" id="{8430CE67-A8C6-4BA1-B551-758632B0875F}"/>
              </a:ext>
            </a:extLst>
          </p:cNvPr>
          <p:cNvSpPr/>
          <p:nvPr/>
        </p:nvSpPr>
        <p:spPr>
          <a:xfrm>
            <a:off x="359111" y="3042190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2315124-D441-462C-8712-8EA19FF28F1F}"/>
              </a:ext>
            </a:extLst>
          </p:cNvPr>
          <p:cNvCxnSpPr>
            <a:cxnSpLocks/>
          </p:cNvCxnSpPr>
          <p:nvPr/>
        </p:nvCxnSpPr>
        <p:spPr>
          <a:xfrm flipH="1">
            <a:off x="478302" y="3126993"/>
            <a:ext cx="19935" cy="1371005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89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3EF56AA-014E-40BD-8B83-A5BE056DF07C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D1F12A-4087-483F-B117-967C85C82A0E}"/>
              </a:ext>
            </a:extLst>
          </p:cNvPr>
          <p:cNvGrpSpPr/>
          <p:nvPr/>
        </p:nvGrpSpPr>
        <p:grpSpPr>
          <a:xfrm>
            <a:off x="301164" y="1403864"/>
            <a:ext cx="3674090" cy="4572000"/>
            <a:chOff x="301164" y="1403864"/>
            <a:chExt cx="3674090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301164" y="1590634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21" idx="4"/>
              <a:endCxn id="65" idx="0"/>
            </p:cNvCxnSpPr>
            <p:nvPr/>
          </p:nvCxnSpPr>
          <p:spPr>
            <a:xfrm flipH="1">
              <a:off x="517854" y="2034843"/>
              <a:ext cx="18116" cy="3310042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461613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2D357AA2-A3E8-4EDD-9502-6A33BF10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2" y="543590"/>
            <a:ext cx="3968217" cy="14178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163446A-61CB-4EE1-B1DE-4B3805CB9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0" y="2372440"/>
            <a:ext cx="7674401" cy="154165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B78A4A-CDDA-458F-9BC6-0736E728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50" y="4383957"/>
            <a:ext cx="4277322" cy="2000529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C4FFC57D-66E0-4C9B-8B3A-B838F6F8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158254E-71CA-451F-8CBB-E782EBE53CEA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46423B-B233-46F6-9652-E4FE489EA31A}"/>
              </a:ext>
            </a:extLst>
          </p:cNvPr>
          <p:cNvGrpSpPr/>
          <p:nvPr/>
        </p:nvGrpSpPr>
        <p:grpSpPr>
          <a:xfrm>
            <a:off x="307188" y="1403864"/>
            <a:ext cx="3668066" cy="4572000"/>
            <a:chOff x="307188" y="1403864"/>
            <a:chExt cx="3668066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6412" y="1667900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22" idx="4"/>
              <a:endCxn id="65" idx="0"/>
            </p:cNvCxnSpPr>
            <p:nvPr/>
          </p:nvCxnSpPr>
          <p:spPr>
            <a:xfrm flipH="1">
              <a:off x="517854" y="1946153"/>
              <a:ext cx="17685" cy="3398732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461613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670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9A53C054-58F8-4848-B9F1-EDC0898A29A8}"/>
                </a:ext>
              </a:extLst>
            </p:cNvPr>
            <p:cNvSpPr/>
            <p:nvPr/>
          </p:nvSpPr>
          <p:spPr>
            <a:xfrm>
              <a:off x="307188" y="237872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08A9FB6-D9C2-4776-A1DC-88347847E1BB}"/>
              </a:ext>
            </a:extLst>
          </p:cNvPr>
          <p:cNvSpPr txBox="1"/>
          <p:nvPr/>
        </p:nvSpPr>
        <p:spPr>
          <a:xfrm>
            <a:off x="7333077" y="1350190"/>
            <a:ext cx="3850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size remains the same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size increases after each split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D8244-3D75-4A5D-9DED-DDE051E6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03" y="2334792"/>
            <a:ext cx="5505153" cy="29799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6228DF-BA5D-4A5D-A229-3EBA0EC9ED50}"/>
              </a:ext>
            </a:extLst>
          </p:cNvPr>
          <p:cNvSpPr txBox="1"/>
          <p:nvPr/>
        </p:nvSpPr>
        <p:spPr>
          <a:xfrm>
            <a:off x="10091648" y="4055166"/>
            <a:ext cx="17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divided our data into 10 splits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1DE1A5F-33AC-445E-8DFF-98FE3B6B8188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rot="16200000" flipH="1">
            <a:off x="8756476" y="1823412"/>
            <a:ext cx="477066" cy="398644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E5A02E1-BF3D-43C8-BCB9-57527A0CFFF6}"/>
              </a:ext>
            </a:extLst>
          </p:cNvPr>
          <p:cNvSpPr/>
          <p:nvPr/>
        </p:nvSpPr>
        <p:spPr>
          <a:xfrm>
            <a:off x="6461701" y="3334913"/>
            <a:ext cx="1080173" cy="24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2270CD1C-AE6F-4860-9A43-78C62D18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FB269AF-F6B2-4CD0-88F1-0514478FFEB4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53DC9-82BF-46D9-93A4-4D405BA5F8DE}"/>
              </a:ext>
            </a:extLst>
          </p:cNvPr>
          <p:cNvGrpSpPr/>
          <p:nvPr/>
        </p:nvGrpSpPr>
        <p:grpSpPr>
          <a:xfrm>
            <a:off x="7259928" y="254093"/>
            <a:ext cx="4515480" cy="3562847"/>
            <a:chOff x="4962367" y="2920183"/>
            <a:chExt cx="4515480" cy="3562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792E88-5EA8-4EB8-BC32-44ED7264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367" y="2920183"/>
              <a:ext cx="2267266" cy="3562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24FFD2-AA24-47F1-88FA-A11E0A7DD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633" y="2920183"/>
              <a:ext cx="2248214" cy="356284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995257-0FA7-41FC-B2F0-63E2FB9E9CB0}"/>
              </a:ext>
            </a:extLst>
          </p:cNvPr>
          <p:cNvSpPr txBox="1"/>
          <p:nvPr/>
        </p:nvSpPr>
        <p:spPr>
          <a:xfrm>
            <a:off x="1076186" y="1014015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train test splits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FC5FA-D3D0-42B0-9AFE-F3AE863EF76D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39917-5024-436D-A532-8346EC21C367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630D9D03-FCEE-4838-A861-B16DFD8EE7B6}"/>
              </a:ext>
            </a:extLst>
          </p:cNvPr>
          <p:cNvSpPr/>
          <p:nvPr/>
        </p:nvSpPr>
        <p:spPr>
          <a:xfrm>
            <a:off x="1114455" y="5642330"/>
            <a:ext cx="9579006" cy="672353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E9F25-363D-48BE-89BF-7BE15E7D9D17}"/>
              </a:ext>
            </a:extLst>
          </p:cNvPr>
          <p:cNvSpPr txBox="1"/>
          <p:nvPr/>
        </p:nvSpPr>
        <p:spPr>
          <a:xfrm>
            <a:off x="965215" y="53433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AD0C9-D1D2-4391-A912-B4D69C902985}"/>
              </a:ext>
            </a:extLst>
          </p:cNvPr>
          <p:cNvSpPr txBox="1"/>
          <p:nvPr/>
        </p:nvSpPr>
        <p:spPr>
          <a:xfrm>
            <a:off x="10312587" y="5338892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35,064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BC3A6-3C94-41EC-AAAE-B64B188033B2}"/>
              </a:ext>
            </a:extLst>
          </p:cNvPr>
          <p:cNvSpPr txBox="1"/>
          <p:nvPr/>
        </p:nvSpPr>
        <p:spPr>
          <a:xfrm>
            <a:off x="2058648" y="533889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</a:t>
            </a: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194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28687-5B62-456D-876A-F50FC2081F7D}"/>
              </a:ext>
            </a:extLst>
          </p:cNvPr>
          <p:cNvSpPr txBox="1"/>
          <p:nvPr/>
        </p:nvSpPr>
        <p:spPr>
          <a:xfrm>
            <a:off x="3205620" y="533889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6,381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7897C2D-06AB-4963-AF7F-05BB6AFE7AD5}"/>
              </a:ext>
            </a:extLst>
          </p:cNvPr>
          <p:cNvSpPr/>
          <p:nvPr/>
        </p:nvSpPr>
        <p:spPr>
          <a:xfrm rot="5400000">
            <a:off x="1568064" y="4496987"/>
            <a:ext cx="338556" cy="13547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B26C633-B927-4437-A16E-3ED4B7631AB6}"/>
              </a:ext>
            </a:extLst>
          </p:cNvPr>
          <p:cNvSpPr/>
          <p:nvPr/>
        </p:nvSpPr>
        <p:spPr>
          <a:xfrm rot="5400000">
            <a:off x="2807439" y="4612381"/>
            <a:ext cx="338556" cy="1123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719FF-8A09-4E9A-8E89-38E4436F8775}"/>
              </a:ext>
            </a:extLst>
          </p:cNvPr>
          <p:cNvSpPr txBox="1"/>
          <p:nvPr/>
        </p:nvSpPr>
        <p:spPr>
          <a:xfrm>
            <a:off x="1247464" y="463298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B5F66-40CD-4BD3-897A-A6C6B18E0392}"/>
              </a:ext>
            </a:extLst>
          </p:cNvPr>
          <p:cNvSpPr txBox="1"/>
          <p:nvPr/>
        </p:nvSpPr>
        <p:spPr>
          <a:xfrm>
            <a:off x="2530120" y="4632988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5B1FE8C-613A-4364-A14B-ABCFEE1DBAF8}"/>
              </a:ext>
            </a:extLst>
          </p:cNvPr>
          <p:cNvSpPr/>
          <p:nvPr/>
        </p:nvSpPr>
        <p:spPr>
          <a:xfrm rot="5400000">
            <a:off x="2138169" y="3212277"/>
            <a:ext cx="338556" cy="2462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C8B79-BFBA-4A76-9AD3-0F4F03A3397E}"/>
              </a:ext>
            </a:extLst>
          </p:cNvPr>
          <p:cNvSpPr txBox="1"/>
          <p:nvPr/>
        </p:nvSpPr>
        <p:spPr>
          <a:xfrm>
            <a:off x="1932985" y="388615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3F4AD-080E-4C6E-B5F4-49A6CF73F85E}"/>
              </a:ext>
            </a:extLst>
          </p:cNvPr>
          <p:cNvSpPr txBox="1"/>
          <p:nvPr/>
        </p:nvSpPr>
        <p:spPr>
          <a:xfrm>
            <a:off x="4781380" y="533442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9,568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A2DD3E-BDBB-46C5-B9D0-93E3B4901D5D}"/>
              </a:ext>
            </a:extLst>
          </p:cNvPr>
          <p:cNvSpPr/>
          <p:nvPr/>
        </p:nvSpPr>
        <p:spPr>
          <a:xfrm rot="5400000">
            <a:off x="3830530" y="4017503"/>
            <a:ext cx="1052968" cy="15987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36BA5-FA8D-45A5-B626-9BE9765262B7}"/>
              </a:ext>
            </a:extLst>
          </p:cNvPr>
          <p:cNvSpPr txBox="1"/>
          <p:nvPr/>
        </p:nvSpPr>
        <p:spPr>
          <a:xfrm>
            <a:off x="1823980" y="388169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AC56-AE5C-4B5D-829B-8518482B288E}"/>
              </a:ext>
            </a:extLst>
          </p:cNvPr>
          <p:cNvSpPr txBox="1"/>
          <p:nvPr/>
        </p:nvSpPr>
        <p:spPr>
          <a:xfrm>
            <a:off x="3910417" y="388615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7E4FAC6-533D-47EC-962A-61ADC641F299}"/>
              </a:ext>
            </a:extLst>
          </p:cNvPr>
          <p:cNvSpPr/>
          <p:nvPr/>
        </p:nvSpPr>
        <p:spPr>
          <a:xfrm rot="5400000">
            <a:off x="2947010" y="1689302"/>
            <a:ext cx="338556" cy="408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50C496-F7DA-4259-9C22-DB5457C4844C}"/>
              </a:ext>
            </a:extLst>
          </p:cNvPr>
          <p:cNvSpPr txBox="1"/>
          <p:nvPr/>
        </p:nvSpPr>
        <p:spPr>
          <a:xfrm>
            <a:off x="2742605" y="321075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F5BA2E61-E947-47E5-B806-D0D29798A400}"/>
              </a:ext>
            </a:extLst>
          </p:cNvPr>
          <p:cNvSpPr/>
          <p:nvPr/>
        </p:nvSpPr>
        <p:spPr>
          <a:xfrm rot="16200000">
            <a:off x="1428417" y="5367955"/>
            <a:ext cx="672352" cy="13002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7C4FD-F33F-4423-9416-729B5B0521FF}"/>
              </a:ext>
            </a:extLst>
          </p:cNvPr>
          <p:cNvSpPr txBox="1"/>
          <p:nvPr/>
        </p:nvSpPr>
        <p:spPr>
          <a:xfrm>
            <a:off x="82077" y="6374577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7AC6B3-FD5A-4F35-A847-9CE7FA5A5214}"/>
              </a:ext>
            </a:extLst>
          </p:cNvPr>
          <p:cNvSpPr txBox="1"/>
          <p:nvPr/>
        </p:nvSpPr>
        <p:spPr>
          <a:xfrm>
            <a:off x="1434214" y="6376461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3,194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969064D-CBD5-4DA9-9CF0-A63D1FFA4F06}"/>
              </a:ext>
            </a:extLst>
          </p:cNvPr>
          <p:cNvSpPr/>
          <p:nvPr/>
        </p:nvSpPr>
        <p:spPr>
          <a:xfrm rot="16200000">
            <a:off x="2643566" y="5457240"/>
            <a:ext cx="672352" cy="111793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C6EB3-BDD2-484D-857B-FA32828E9217}"/>
              </a:ext>
            </a:extLst>
          </p:cNvPr>
          <p:cNvSpPr txBox="1"/>
          <p:nvPr/>
        </p:nvSpPr>
        <p:spPr>
          <a:xfrm>
            <a:off x="2653550" y="6374577"/>
            <a:ext cx="728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3,187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B251E940-7F6A-43E7-8DF6-F6380D2232FF}"/>
              </a:ext>
            </a:extLst>
          </p:cNvPr>
          <p:cNvSpPr/>
          <p:nvPr/>
        </p:nvSpPr>
        <p:spPr>
          <a:xfrm rot="16200000">
            <a:off x="4005227" y="5222367"/>
            <a:ext cx="672352" cy="159061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F3DC13-E465-4E96-B4C0-3B0EFD8F0C15}"/>
              </a:ext>
            </a:extLst>
          </p:cNvPr>
          <p:cNvSpPr txBox="1"/>
          <p:nvPr/>
        </p:nvSpPr>
        <p:spPr>
          <a:xfrm>
            <a:off x="4014916" y="6376878"/>
            <a:ext cx="728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3,187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D26147-5379-4F6A-B8A2-9094E9B0E5DE}"/>
              </a:ext>
            </a:extLst>
          </p:cNvPr>
          <p:cNvCxnSpPr/>
          <p:nvPr/>
        </p:nvCxnSpPr>
        <p:spPr>
          <a:xfrm>
            <a:off x="6238996" y="4955545"/>
            <a:ext cx="257653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2FB1FD-4E4E-415F-8630-E797F6BD6487}"/>
              </a:ext>
            </a:extLst>
          </p:cNvPr>
          <p:cNvCxnSpPr/>
          <p:nvPr/>
        </p:nvCxnSpPr>
        <p:spPr>
          <a:xfrm>
            <a:off x="6238996" y="6543854"/>
            <a:ext cx="257653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E38A155C-C56C-4825-89BD-52958AED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23</a:t>
            </a:fld>
            <a:endParaRPr lang="en-US" dirty="0"/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8ECD2EED-9B97-4087-A235-11B0E2E195F0}"/>
              </a:ext>
            </a:extLst>
          </p:cNvPr>
          <p:cNvSpPr txBox="1"/>
          <p:nvPr/>
        </p:nvSpPr>
        <p:spPr>
          <a:xfrm>
            <a:off x="1114455" y="349573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6" grpId="0"/>
      <p:bldP spid="17" grpId="0" animBg="1"/>
      <p:bldP spid="18" grpId="0" animBg="1"/>
      <p:bldP spid="20" grpId="0"/>
      <p:bldP spid="21" grpId="0"/>
      <p:bldP spid="22" grpId="0" animBg="1"/>
      <p:bldP spid="23" grpId="0"/>
      <p:bldP spid="23" grpId="1"/>
      <p:bldP spid="25" grpId="0"/>
      <p:bldP spid="27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5" grpId="0"/>
      <p:bldP spid="36" grpId="0" animBg="1"/>
      <p:bldP spid="37" grpId="0"/>
      <p:bldP spid="3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9E4ED0-62CC-4AC8-A726-3E2BB11965A2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967C2-928F-40B7-87C3-588142E1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41958"/>
            <a:ext cx="11079379" cy="1503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4F956C-4F7A-4DF5-B8EF-05E62F88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77" y="2338548"/>
            <a:ext cx="3625049" cy="1503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F4941-DE99-4232-A494-E5436FDA4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5" y="2290102"/>
            <a:ext cx="8746739" cy="4549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7FAE6-00DA-43BE-890B-40BC71B2505E}"/>
              </a:ext>
            </a:extLst>
          </p:cNvPr>
          <p:cNvSpPr/>
          <p:nvPr/>
        </p:nvSpPr>
        <p:spPr>
          <a:xfrm>
            <a:off x="9873086" y="835838"/>
            <a:ext cx="1192567" cy="1503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730A1-3513-4208-9B23-B786CE6E9AC8}"/>
              </a:ext>
            </a:extLst>
          </p:cNvPr>
          <p:cNvSpPr/>
          <p:nvPr/>
        </p:nvSpPr>
        <p:spPr>
          <a:xfrm>
            <a:off x="258960" y="-131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1F62C-9106-4B9F-8433-AC2313B87322}"/>
              </a:ext>
            </a:extLst>
          </p:cNvPr>
          <p:cNvSpPr txBox="1"/>
          <p:nvPr/>
        </p:nvSpPr>
        <p:spPr>
          <a:xfrm>
            <a:off x="416592" y="74994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1045BB-70B5-439A-A19B-94A8C39A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274FEA7-353A-4D8A-8C87-EAF0CCC20A7D}"/>
              </a:ext>
            </a:extLst>
          </p:cNvPr>
          <p:cNvSpPr txBox="1"/>
          <p:nvPr/>
        </p:nvSpPr>
        <p:spPr>
          <a:xfrm>
            <a:off x="1088945" y="7864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B37689-5FB4-42A5-A7BC-F0AF2CD833DB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A54FA-C32C-49B3-95D3-F4D4CFAF31DA}"/>
              </a:ext>
            </a:extLst>
          </p:cNvPr>
          <p:cNvSpPr txBox="1"/>
          <p:nvPr/>
        </p:nvSpPr>
        <p:spPr>
          <a:xfrm>
            <a:off x="865877" y="1558695"/>
            <a:ext cx="1046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Let's now try to predict the price in the last 3187 hours of 2018 (that's approximately the last 4 months and a half of 2018) using the previous 22315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EC7C-EDED-43B2-9656-1C790CF3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6" y="3029599"/>
            <a:ext cx="9154803" cy="1952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16547-4984-4CA5-9292-4F7E14E0BE2E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7A783-CF82-4C53-ABBE-D306C2EA2A6D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B2316D2-2BA2-4DD6-B0F1-26FBB11E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025147E-F6D7-4D34-ADF8-1F4165ECE5EC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3F638D8-0EA1-4F3B-8673-F610AC9E1051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3C6333-21D7-4063-A559-6A236DD06F5F}"/>
              </a:ext>
            </a:extLst>
          </p:cNvPr>
          <p:cNvGrpSpPr/>
          <p:nvPr/>
        </p:nvGrpSpPr>
        <p:grpSpPr>
          <a:xfrm>
            <a:off x="283047" y="1403864"/>
            <a:ext cx="3692207" cy="4572000"/>
            <a:chOff x="283047" y="1403864"/>
            <a:chExt cx="3692207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283047" y="3090170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87785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87785" y="2452624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22" idx="4"/>
              <a:endCxn id="65" idx="0"/>
            </p:cNvCxnSpPr>
            <p:nvPr/>
          </p:nvCxnSpPr>
          <p:spPr>
            <a:xfrm flipH="1">
              <a:off x="517854" y="1950981"/>
              <a:ext cx="9058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461613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08B3DB8-81E6-4E7D-9D3A-58B3A6C6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68" y="1847154"/>
            <a:ext cx="5180373" cy="3374449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3B57CDE-6BB3-4F7B-B969-52D4D430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9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222306E-CE5A-4AA8-B046-54F4A80C4A1D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95257-0FA7-41FC-B2F0-63E2FB9E9CB0}"/>
              </a:ext>
            </a:extLst>
          </p:cNvPr>
          <p:cNvSpPr txBox="1"/>
          <p:nvPr/>
        </p:nvSpPr>
        <p:spPr>
          <a:xfrm>
            <a:off x="1100538" y="595753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Walk Forward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FC5FA-D3D0-42B0-9AFE-F3AE863EF76D}"/>
              </a:ext>
            </a:extLst>
          </p:cNvPr>
          <p:cNvSpPr/>
          <p:nvPr/>
        </p:nvSpPr>
        <p:spPr>
          <a:xfrm>
            <a:off x="301164" y="-41329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39917-5024-436D-A532-8346EC21C367}"/>
              </a:ext>
            </a:extLst>
          </p:cNvPr>
          <p:cNvSpPr txBox="1"/>
          <p:nvPr/>
        </p:nvSpPr>
        <p:spPr>
          <a:xfrm>
            <a:off x="416592" y="3220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630D9D03-FCEE-4838-A861-B16DFD8EE7B6}"/>
              </a:ext>
            </a:extLst>
          </p:cNvPr>
          <p:cNvSpPr/>
          <p:nvPr/>
        </p:nvSpPr>
        <p:spPr>
          <a:xfrm>
            <a:off x="1114455" y="5642330"/>
            <a:ext cx="9579006" cy="672353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E9F25-363D-48BE-89BF-7BE15E7D9D17}"/>
              </a:ext>
            </a:extLst>
          </p:cNvPr>
          <p:cNvSpPr txBox="1"/>
          <p:nvPr/>
        </p:nvSpPr>
        <p:spPr>
          <a:xfrm>
            <a:off x="965215" y="53433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AD0C9-D1D2-4391-A912-B4D69C902985}"/>
              </a:ext>
            </a:extLst>
          </p:cNvPr>
          <p:cNvSpPr txBox="1"/>
          <p:nvPr/>
        </p:nvSpPr>
        <p:spPr>
          <a:xfrm>
            <a:off x="10312587" y="5338892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35,064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BC3A6-3C94-41EC-AAAE-B64B188033B2}"/>
              </a:ext>
            </a:extLst>
          </p:cNvPr>
          <p:cNvSpPr txBox="1"/>
          <p:nvPr/>
        </p:nvSpPr>
        <p:spPr>
          <a:xfrm>
            <a:off x="2058648" y="533889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5,000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28687-5B62-456D-876A-F50FC2081F7D}"/>
              </a:ext>
            </a:extLst>
          </p:cNvPr>
          <p:cNvSpPr txBox="1"/>
          <p:nvPr/>
        </p:nvSpPr>
        <p:spPr>
          <a:xfrm>
            <a:off x="3205620" y="533889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6,500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7897C2D-06AB-4963-AF7F-05BB6AFE7AD5}"/>
              </a:ext>
            </a:extLst>
          </p:cNvPr>
          <p:cNvSpPr/>
          <p:nvPr/>
        </p:nvSpPr>
        <p:spPr>
          <a:xfrm rot="5400000">
            <a:off x="1568064" y="4496987"/>
            <a:ext cx="338556" cy="13547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B26C633-B927-4437-A16E-3ED4B7631AB6}"/>
              </a:ext>
            </a:extLst>
          </p:cNvPr>
          <p:cNvSpPr/>
          <p:nvPr/>
        </p:nvSpPr>
        <p:spPr>
          <a:xfrm rot="5400000">
            <a:off x="2807439" y="4612381"/>
            <a:ext cx="338556" cy="1123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719FF-8A09-4E9A-8E89-38E4436F8775}"/>
              </a:ext>
            </a:extLst>
          </p:cNvPr>
          <p:cNvSpPr txBox="1"/>
          <p:nvPr/>
        </p:nvSpPr>
        <p:spPr>
          <a:xfrm>
            <a:off x="1247464" y="463298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B5F66-40CD-4BD3-897A-A6C6B18E0392}"/>
              </a:ext>
            </a:extLst>
          </p:cNvPr>
          <p:cNvSpPr txBox="1"/>
          <p:nvPr/>
        </p:nvSpPr>
        <p:spPr>
          <a:xfrm>
            <a:off x="2530120" y="4632988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5B1FE8C-613A-4364-A14B-ABCFEE1DBAF8}"/>
              </a:ext>
            </a:extLst>
          </p:cNvPr>
          <p:cNvSpPr/>
          <p:nvPr/>
        </p:nvSpPr>
        <p:spPr>
          <a:xfrm rot="5400000">
            <a:off x="2138169" y="3212277"/>
            <a:ext cx="338556" cy="2462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C8B79-BFBA-4A76-9AD3-0F4F03A3397E}"/>
              </a:ext>
            </a:extLst>
          </p:cNvPr>
          <p:cNvSpPr txBox="1"/>
          <p:nvPr/>
        </p:nvSpPr>
        <p:spPr>
          <a:xfrm>
            <a:off x="1616162" y="3922814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fr-FR" sz="16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Expansion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3F4AD-080E-4C6E-B5F4-49A6CF73F85E}"/>
              </a:ext>
            </a:extLst>
          </p:cNvPr>
          <p:cNvSpPr txBox="1"/>
          <p:nvPr/>
        </p:nvSpPr>
        <p:spPr>
          <a:xfrm>
            <a:off x="4781380" y="533442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8,000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A2DD3E-BDBB-46C5-B9D0-93E3B4901D5D}"/>
              </a:ext>
            </a:extLst>
          </p:cNvPr>
          <p:cNvSpPr/>
          <p:nvPr/>
        </p:nvSpPr>
        <p:spPr>
          <a:xfrm rot="5400000">
            <a:off x="3830530" y="4017503"/>
            <a:ext cx="1052968" cy="15987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36BA5-FA8D-45A5-B626-9BE9765262B7}"/>
              </a:ext>
            </a:extLst>
          </p:cNvPr>
          <p:cNvSpPr txBox="1"/>
          <p:nvPr/>
        </p:nvSpPr>
        <p:spPr>
          <a:xfrm>
            <a:off x="1817569" y="3935704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AC56-AE5C-4B5D-829B-8518482B288E}"/>
              </a:ext>
            </a:extLst>
          </p:cNvPr>
          <p:cNvSpPr txBox="1"/>
          <p:nvPr/>
        </p:nvSpPr>
        <p:spPr>
          <a:xfrm>
            <a:off x="3910417" y="388615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set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7E4FAC6-533D-47EC-962A-61ADC641F299}"/>
              </a:ext>
            </a:extLst>
          </p:cNvPr>
          <p:cNvSpPr/>
          <p:nvPr/>
        </p:nvSpPr>
        <p:spPr>
          <a:xfrm rot="5400000">
            <a:off x="2947010" y="1689302"/>
            <a:ext cx="338556" cy="4080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50C496-F7DA-4259-9C22-DB5457C4844C}"/>
              </a:ext>
            </a:extLst>
          </p:cNvPr>
          <p:cNvSpPr txBox="1"/>
          <p:nvPr/>
        </p:nvSpPr>
        <p:spPr>
          <a:xfrm>
            <a:off x="2430678" y="3209627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Expansion 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F5BA2E61-E947-47E5-B806-D0D29798A400}"/>
              </a:ext>
            </a:extLst>
          </p:cNvPr>
          <p:cNvSpPr/>
          <p:nvPr/>
        </p:nvSpPr>
        <p:spPr>
          <a:xfrm rot="16200000">
            <a:off x="1428417" y="5367955"/>
            <a:ext cx="672352" cy="13002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7C4FD-F33F-4423-9416-729B5B0521FF}"/>
              </a:ext>
            </a:extLst>
          </p:cNvPr>
          <p:cNvSpPr txBox="1"/>
          <p:nvPr/>
        </p:nvSpPr>
        <p:spPr>
          <a:xfrm>
            <a:off x="82077" y="6374577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7AC6B3-FD5A-4F35-A847-9CE7FA5A5214}"/>
              </a:ext>
            </a:extLst>
          </p:cNvPr>
          <p:cNvSpPr txBox="1"/>
          <p:nvPr/>
        </p:nvSpPr>
        <p:spPr>
          <a:xfrm>
            <a:off x="1434214" y="6376461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5,000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969064D-CBD5-4DA9-9CF0-A63D1FFA4F06}"/>
              </a:ext>
            </a:extLst>
          </p:cNvPr>
          <p:cNvSpPr/>
          <p:nvPr/>
        </p:nvSpPr>
        <p:spPr>
          <a:xfrm rot="16200000">
            <a:off x="2643566" y="5457240"/>
            <a:ext cx="672352" cy="111793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C6EB3-BDD2-484D-857B-FA32828E9217}"/>
              </a:ext>
            </a:extLst>
          </p:cNvPr>
          <p:cNvSpPr txBox="1"/>
          <p:nvPr/>
        </p:nvSpPr>
        <p:spPr>
          <a:xfrm>
            <a:off x="2653550" y="6374577"/>
            <a:ext cx="728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1,500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B251E940-7F6A-43E7-8DF6-F6380D2232FF}"/>
              </a:ext>
            </a:extLst>
          </p:cNvPr>
          <p:cNvSpPr/>
          <p:nvPr/>
        </p:nvSpPr>
        <p:spPr>
          <a:xfrm rot="16200000">
            <a:off x="4005227" y="5222367"/>
            <a:ext cx="672352" cy="159061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F3DC13-E465-4E96-B4C0-3B0EFD8F0C15}"/>
              </a:ext>
            </a:extLst>
          </p:cNvPr>
          <p:cNvSpPr txBox="1"/>
          <p:nvPr/>
        </p:nvSpPr>
        <p:spPr>
          <a:xfrm>
            <a:off x="4014916" y="6376878"/>
            <a:ext cx="728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1,500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D26147-5379-4F6A-B8A2-9094E9B0E5DE}"/>
              </a:ext>
            </a:extLst>
          </p:cNvPr>
          <p:cNvCxnSpPr/>
          <p:nvPr/>
        </p:nvCxnSpPr>
        <p:spPr>
          <a:xfrm>
            <a:off x="6238996" y="4955545"/>
            <a:ext cx="257653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2FB1FD-4E4E-415F-8630-E797F6BD6487}"/>
              </a:ext>
            </a:extLst>
          </p:cNvPr>
          <p:cNvCxnSpPr/>
          <p:nvPr/>
        </p:nvCxnSpPr>
        <p:spPr>
          <a:xfrm>
            <a:off x="6238996" y="6543854"/>
            <a:ext cx="257653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32D3F3-76F5-4E83-A7C0-BCF2118374E7}"/>
              </a:ext>
            </a:extLst>
          </p:cNvPr>
          <p:cNvGrpSpPr/>
          <p:nvPr/>
        </p:nvGrpSpPr>
        <p:grpSpPr>
          <a:xfrm>
            <a:off x="6782540" y="-41329"/>
            <a:ext cx="5409460" cy="3799643"/>
            <a:chOff x="5885570" y="1866202"/>
            <a:chExt cx="6306430" cy="499179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46F51F-6605-45C8-BF4C-0BE0D451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5570" y="1866202"/>
              <a:ext cx="2076740" cy="499179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90A9FC2-3E6C-4D8C-AADB-E101DEDA6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2310" y="1866203"/>
              <a:ext cx="2152950" cy="499179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7D44E32-A6DD-4D86-853D-9075A8BB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5260" y="1866203"/>
              <a:ext cx="2076740" cy="4991797"/>
            </a:xfrm>
            <a:prstGeom prst="rect">
              <a:avLst/>
            </a:prstGeom>
          </p:spPr>
        </p:pic>
      </p:grpSp>
      <p:sp>
        <p:nvSpPr>
          <p:cNvPr id="47" name="TextBox 17">
            <a:extLst>
              <a:ext uri="{FF2B5EF4-FFF2-40B4-BE49-F238E27FC236}">
                <a16:creationId xmlns:a16="http://schemas.microsoft.com/office/drawing/2014/main" id="{60431C79-ADBF-4C03-A786-DF629F5066A7}"/>
              </a:ext>
            </a:extLst>
          </p:cNvPr>
          <p:cNvSpPr txBox="1"/>
          <p:nvPr/>
        </p:nvSpPr>
        <p:spPr>
          <a:xfrm>
            <a:off x="1114455" y="588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6" grpId="0"/>
      <p:bldP spid="17" grpId="0" animBg="1"/>
      <p:bldP spid="18" grpId="0" animBg="1"/>
      <p:bldP spid="20" grpId="0"/>
      <p:bldP spid="21" grpId="0"/>
      <p:bldP spid="22" grpId="0" animBg="1"/>
      <p:bldP spid="23" grpId="0"/>
      <p:bldP spid="23" grpId="1"/>
      <p:bldP spid="25" grpId="0"/>
      <p:bldP spid="27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5" grpId="0"/>
      <p:bldP spid="36" grpId="0" animBg="1"/>
      <p:bldP spid="37" grpId="0"/>
      <p:bldP spid="38" grpId="0" animBg="1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A90505-7D91-44B1-9F08-D1651E47E279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1AE74-861A-4194-92D6-7049FAA5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45" y="704262"/>
            <a:ext cx="11103055" cy="161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8E516F-2433-4DC1-B25A-FC7CC485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392" y="3739517"/>
            <a:ext cx="2097607" cy="3080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FF0E4-1766-4A43-A6D1-2D3EF6AC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6252"/>
            <a:ext cx="10094392" cy="4696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1A45DD-3EBD-4697-AA6B-E0F1B3D67928}"/>
              </a:ext>
            </a:extLst>
          </p:cNvPr>
          <p:cNvSpPr/>
          <p:nvPr/>
        </p:nvSpPr>
        <p:spPr>
          <a:xfrm>
            <a:off x="301164" y="-182006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19657-C8F6-42FA-A18D-C4C40818C852}"/>
              </a:ext>
            </a:extLst>
          </p:cNvPr>
          <p:cNvSpPr txBox="1"/>
          <p:nvPr/>
        </p:nvSpPr>
        <p:spPr>
          <a:xfrm>
            <a:off x="416592" y="-150087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B14AC5-100C-4A02-99AE-84A4F5B3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8271A5E-A0CC-4497-9B5C-EA4DFB2B1166}"/>
              </a:ext>
            </a:extLst>
          </p:cNvPr>
          <p:cNvSpPr txBox="1"/>
          <p:nvPr/>
        </p:nvSpPr>
        <p:spPr>
          <a:xfrm>
            <a:off x="1088945" y="-10744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6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0D7280-66F8-4B52-83BA-6925366BBC84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EA79B0-5663-4E83-B372-E9168CDA53B7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D3E6-2BC4-49A0-9658-ED30B4683050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8A4D8-1CB4-4E8A-90F5-6250956C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2" y="2466840"/>
            <a:ext cx="8449854" cy="192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C36A6-7D6C-4BCC-AECF-B9A376698EEB}"/>
              </a:ext>
            </a:extLst>
          </p:cNvPr>
          <p:cNvSpPr txBox="1"/>
          <p:nvPr/>
        </p:nvSpPr>
        <p:spPr>
          <a:xfrm>
            <a:off x="1204722" y="5898497"/>
            <a:ext cx="1049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 the rest of this split </a:t>
            </a:r>
            <a:r>
              <a:rPr lang="en-US" b="1" dirty="0" err="1">
                <a:solidFill>
                  <a:srgbClr val="FF0000"/>
                </a:solidFill>
              </a:rPr>
              <a:t>mehod</a:t>
            </a:r>
            <a:r>
              <a:rPr lang="en-US" b="1" dirty="0">
                <a:solidFill>
                  <a:srgbClr val="FF0000"/>
                </a:solidFill>
              </a:rPr>
              <a:t> we will use the train and test sets obtained during Walk Forward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A905-C1F4-4424-97BB-249CDE3BE9E3}"/>
              </a:ext>
            </a:extLst>
          </p:cNvPr>
          <p:cNvSpPr txBox="1"/>
          <p:nvPr/>
        </p:nvSpPr>
        <p:spPr>
          <a:xfrm>
            <a:off x="1689014" y="1551101"/>
            <a:ext cx="952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Let's now try to predict the price in the last 1500 hours of 2018 (that's approximately the last 2 months of 2018) using the previous 21500 hours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ECDA2BE-B808-4131-BCF0-5E2CFC52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7A87223B-039A-45B5-9669-04DBDBA8082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8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-892" y="-101601"/>
            <a:ext cx="12192000" cy="6971849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1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A4307C53-E01D-4881-AB96-C7DC9A93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6C941CD-14CE-453F-A6F4-6F4FDD7DB811}"/>
              </a:ext>
            </a:extLst>
          </p:cNvPr>
          <p:cNvGrpSpPr/>
          <p:nvPr/>
        </p:nvGrpSpPr>
        <p:grpSpPr>
          <a:xfrm>
            <a:off x="3494684" y="1429768"/>
            <a:ext cx="5331656" cy="1190614"/>
            <a:chOff x="3494684" y="1139482"/>
            <a:chExt cx="5331656" cy="11906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B1A4AC-CA53-493E-B02E-FC60B7D64EB4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9365A7A-4DDA-42C5-86E8-592E76F3C74D}"/>
                </a:ext>
              </a:extLst>
            </p:cNvPr>
            <p:cNvSpPr txBox="1"/>
            <p:nvPr/>
          </p:nvSpPr>
          <p:spPr>
            <a:xfrm>
              <a:off x="3494684" y="1406766"/>
              <a:ext cx="53316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Forecasting hourly electricity price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8710AFC-E5E0-40E4-A4B4-4E6859C58AB0}"/>
              </a:ext>
            </a:extLst>
          </p:cNvPr>
          <p:cNvGrpSpPr/>
          <p:nvPr/>
        </p:nvGrpSpPr>
        <p:grpSpPr>
          <a:xfrm>
            <a:off x="3494684" y="3160838"/>
            <a:ext cx="5331656" cy="1219294"/>
            <a:chOff x="3494684" y="2598409"/>
            <a:chExt cx="5331656" cy="12192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C79730-B3A1-4B31-8C91-0D870E3ABEE9}"/>
                </a:ext>
              </a:extLst>
            </p:cNvPr>
            <p:cNvSpPr/>
            <p:nvPr/>
          </p:nvSpPr>
          <p:spPr>
            <a:xfrm>
              <a:off x="3494684" y="2598409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06638FE-C6FA-4581-B389-10AF76362D2D}"/>
                </a:ext>
              </a:extLst>
            </p:cNvPr>
            <p:cNvSpPr txBox="1"/>
            <p:nvPr/>
          </p:nvSpPr>
          <p:spPr>
            <a:xfrm>
              <a:off x="3494684" y="2894373"/>
              <a:ext cx="53316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Short term  time serie problem                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3DE838-2DE7-4EB3-8EB4-2B899655ABFF}"/>
              </a:ext>
            </a:extLst>
          </p:cNvPr>
          <p:cNvGrpSpPr/>
          <p:nvPr/>
        </p:nvGrpSpPr>
        <p:grpSpPr>
          <a:xfrm>
            <a:off x="3494684" y="4844736"/>
            <a:ext cx="5331656" cy="1306897"/>
            <a:chOff x="3494684" y="4057336"/>
            <a:chExt cx="5331656" cy="13068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F06A2C-F24F-4ADC-9D11-011CDFF826DC}"/>
                </a:ext>
              </a:extLst>
            </p:cNvPr>
            <p:cNvSpPr/>
            <p:nvPr/>
          </p:nvSpPr>
          <p:spPr>
            <a:xfrm>
              <a:off x="3494684" y="4057336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0A012DA-9173-4162-AE11-7DBD1D6A631F}"/>
                </a:ext>
              </a:extLst>
            </p:cNvPr>
            <p:cNvSpPr txBox="1"/>
            <p:nvPr/>
          </p:nvSpPr>
          <p:spPr>
            <a:xfrm>
              <a:off x="3494684" y="4163904"/>
              <a:ext cx="53316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Adapting supervised learning models to a time series problem                 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6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281BCB3-A435-49B9-8900-85E2322CFCD2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6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10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70D2C-C7C7-4B26-BF6D-A8813166C16A}"/>
              </a:ext>
            </a:extLst>
          </p:cNvPr>
          <p:cNvGrpSpPr/>
          <p:nvPr/>
        </p:nvGrpSpPr>
        <p:grpSpPr>
          <a:xfrm>
            <a:off x="301164" y="1403864"/>
            <a:ext cx="3674090" cy="4572000"/>
            <a:chOff x="301164" y="1403864"/>
            <a:chExt cx="3674090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301164" y="3810694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12" idx="4"/>
              <a:endCxn id="65" idx="0"/>
            </p:cNvCxnSpPr>
            <p:nvPr/>
          </p:nvCxnSpPr>
          <p:spPr>
            <a:xfrm>
              <a:off x="517853" y="1957000"/>
              <a:ext cx="1" cy="3387885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78726" y="1678747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461613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220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326499-F97F-497C-88D2-E8217F920949}"/>
              </a:ext>
            </a:extLst>
          </p:cNvPr>
          <p:cNvSpPr txBox="1"/>
          <p:nvPr/>
        </p:nvSpPr>
        <p:spPr>
          <a:xfrm>
            <a:off x="4239320" y="1014061"/>
            <a:ext cx="1723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Isolation forest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9557A4-08AE-486D-854A-3116944472DA}"/>
              </a:ext>
            </a:extLst>
          </p:cNvPr>
          <p:cNvSpPr txBox="1"/>
          <p:nvPr/>
        </p:nvSpPr>
        <p:spPr>
          <a:xfrm>
            <a:off x="4239320" y="1403864"/>
            <a:ext cx="7554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 detect anomalies in the data set that is to say an observation or event that deviates so much from other events.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sz="1200" b="1" dirty="0">
              <a:solidFill>
                <a:prstClr val="white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 is a method that thrives on subsets of the original data because it makes the task of finding the anomalies easier for the algorithm.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D3ED39-4FFC-4FFE-AA1F-8C5EACD01313}"/>
              </a:ext>
            </a:extLst>
          </p:cNvPr>
          <p:cNvGrpSpPr/>
          <p:nvPr/>
        </p:nvGrpSpPr>
        <p:grpSpPr>
          <a:xfrm>
            <a:off x="4364466" y="2726749"/>
            <a:ext cx="5891770" cy="3746896"/>
            <a:chOff x="4770304" y="2594881"/>
            <a:chExt cx="6303982" cy="4099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B0114C-8EC7-42ED-8070-2D10915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304" y="2594881"/>
              <a:ext cx="6303982" cy="32490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B7A9DA-C17F-4EB1-954A-AC54242A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304" y="5846885"/>
              <a:ext cx="6303976" cy="847397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3B4AC75-8250-4C92-A41A-4579964E9457}"/>
              </a:ext>
            </a:extLst>
          </p:cNvPr>
          <p:cNvSpPr/>
          <p:nvPr/>
        </p:nvSpPr>
        <p:spPr>
          <a:xfrm>
            <a:off x="6936469" y="6158013"/>
            <a:ext cx="1222110" cy="180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85A4A727-7C4C-4EA2-A270-C54AC4D4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FC35FD-3E58-4D77-B273-685CD340703C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59DA5-821F-4C49-9465-EE99DC30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77" y="1080334"/>
            <a:ext cx="7020016" cy="5552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C8D51-8B54-4BD0-BEC0-49D4861C8A1D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E852C-96A8-4164-8BAD-620A35543C4C}"/>
              </a:ext>
            </a:extLst>
          </p:cNvPr>
          <p:cNvSpPr txBox="1"/>
          <p:nvPr/>
        </p:nvSpPr>
        <p:spPr>
          <a:xfrm>
            <a:off x="416593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43AA0-6987-4472-AAE8-B18FBEFC5F02}"/>
              </a:ext>
            </a:extLst>
          </p:cNvPr>
          <p:cNvSpPr txBox="1"/>
          <p:nvPr/>
        </p:nvSpPr>
        <p:spPr>
          <a:xfrm>
            <a:off x="4442281" y="618669"/>
            <a:ext cx="3502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 outliers in a random Month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A7A9F8-0F06-4755-84AA-2B6DAFB5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7D69B17-5C27-4236-A3CB-3F5142C2BA81}"/>
              </a:ext>
            </a:extLst>
          </p:cNvPr>
          <p:cNvSpPr txBox="1"/>
          <p:nvPr/>
        </p:nvSpPr>
        <p:spPr>
          <a:xfrm>
            <a:off x="1122679" y="32865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4A3E2-5FAC-4A39-A34A-685A5BBBC43F}"/>
              </a:ext>
            </a:extLst>
          </p:cNvPr>
          <p:cNvSpPr txBox="1"/>
          <p:nvPr/>
        </p:nvSpPr>
        <p:spPr>
          <a:xfrm>
            <a:off x="7313212" y="1439109"/>
            <a:ext cx="2195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238 outliers identified</a:t>
            </a:r>
          </a:p>
        </p:txBody>
      </p:sp>
    </p:spTree>
    <p:extLst>
      <p:ext uri="{BB962C8B-B14F-4D97-AF65-F5344CB8AC3E}">
        <p14:creationId xmlns:p14="http://schemas.microsoft.com/office/powerpoint/2010/main" val="21830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DB93C-B8CD-4B64-98BB-CE34B2A7D050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F0C4E-E110-47D0-B488-52C38C857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93" y="2462076"/>
            <a:ext cx="6910214" cy="2482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D0C7F-F0F0-483A-8093-7C793077130D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9BC1F-1BD3-4BE4-8241-F51747A285C2}"/>
              </a:ext>
            </a:extLst>
          </p:cNvPr>
          <p:cNvSpPr txBox="1"/>
          <p:nvPr/>
        </p:nvSpPr>
        <p:spPr>
          <a:xfrm>
            <a:off x="416593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16FAD-DDBB-4368-ADD3-659203A0C505}"/>
              </a:ext>
            </a:extLst>
          </p:cNvPr>
          <p:cNvSpPr txBox="1"/>
          <p:nvPr/>
        </p:nvSpPr>
        <p:spPr>
          <a:xfrm>
            <a:off x="3381768" y="1635547"/>
            <a:ext cx="5428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Let's remove the outliers and fit our model to the refined data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27B4E54-2BB7-4ACD-AB75-A837DC0E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89551F54-8EC0-47DF-B285-F6E1CA6C3B83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59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131115-B028-4850-AE7C-3C46BC34B620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3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70D2C-C7C7-4B26-BF6D-A8813166C16A}"/>
              </a:ext>
            </a:extLst>
          </p:cNvPr>
          <p:cNvGrpSpPr/>
          <p:nvPr/>
        </p:nvGrpSpPr>
        <p:grpSpPr>
          <a:xfrm>
            <a:off x="301164" y="1403864"/>
            <a:ext cx="3674090" cy="4572000"/>
            <a:chOff x="301164" y="1403864"/>
            <a:chExt cx="3674090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301164" y="3810694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12" idx="4"/>
              <a:endCxn id="65" idx="0"/>
            </p:cNvCxnSpPr>
            <p:nvPr/>
          </p:nvCxnSpPr>
          <p:spPr>
            <a:xfrm>
              <a:off x="517853" y="1957000"/>
              <a:ext cx="1" cy="3387885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78726" y="1678747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461613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220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326499-F97F-497C-88D2-E8217F920949}"/>
              </a:ext>
            </a:extLst>
          </p:cNvPr>
          <p:cNvSpPr txBox="1"/>
          <p:nvPr/>
        </p:nvSpPr>
        <p:spPr>
          <a:xfrm>
            <a:off x="4239319" y="1014061"/>
            <a:ext cx="345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Extracting outliers using z-score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EBC12-E53F-490A-B005-47836BC23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36" y="1678747"/>
            <a:ext cx="4342408" cy="9515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09B008-CA49-4B76-9947-B13031404FDF}"/>
              </a:ext>
            </a:extLst>
          </p:cNvPr>
          <p:cNvSpPr txBox="1"/>
          <p:nvPr/>
        </p:nvSpPr>
        <p:spPr>
          <a:xfrm>
            <a:off x="4257701" y="2997980"/>
            <a:ext cx="7278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outliers identified using z-score with a threshold greater than 3 is 7430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66557-F1E1-4017-84E6-142438CDF704}"/>
              </a:ext>
            </a:extLst>
          </p:cNvPr>
          <p:cNvSpPr txBox="1"/>
          <p:nvPr/>
        </p:nvSpPr>
        <p:spPr>
          <a:xfrm>
            <a:off x="4430821" y="3650942"/>
            <a:ext cx="693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the optimal number of outliers to remove in order to minimize RMSE of each model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FCD78B0-36E8-4860-8E92-38361E14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51" y="4349383"/>
            <a:ext cx="6287377" cy="1991003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2B9EF63-34C6-4BDD-BD22-FD749A68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F2E23E5-A429-434F-9273-9B27A656E879}"/>
              </a:ext>
            </a:extLst>
          </p:cNvPr>
          <p:cNvSpPr/>
          <p:nvPr/>
        </p:nvSpPr>
        <p:spPr>
          <a:xfrm>
            <a:off x="0" y="-381150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3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391B65-0357-4CA4-AFFC-F024127F8B85}"/>
              </a:ext>
            </a:extLst>
          </p:cNvPr>
          <p:cNvGrpSpPr/>
          <p:nvPr/>
        </p:nvGrpSpPr>
        <p:grpSpPr>
          <a:xfrm>
            <a:off x="307188" y="1403864"/>
            <a:ext cx="3668066" cy="4572000"/>
            <a:chOff x="307188" y="1403864"/>
            <a:chExt cx="3668066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307188" y="4536301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13" idx="4"/>
              <a:endCxn id="65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4B72CD-7F7D-4D7B-9961-DE5BBE33B4F8}"/>
              </a:ext>
            </a:extLst>
          </p:cNvPr>
          <p:cNvSpPr txBox="1"/>
          <p:nvPr/>
        </p:nvSpPr>
        <p:spPr>
          <a:xfrm>
            <a:off x="3916316" y="649341"/>
            <a:ext cx="345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Applied to </a:t>
            </a: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CatBoostRegressor</a:t>
            </a:r>
            <a:endParaRPr lang="en-US" sz="1400" b="1" dirty="0">
              <a:solidFill>
                <a:prstClr val="white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71078A-7E1E-47BC-AA9E-15D7721913BA}"/>
              </a:ext>
            </a:extLst>
          </p:cNvPr>
          <p:cNvGrpSpPr/>
          <p:nvPr/>
        </p:nvGrpSpPr>
        <p:grpSpPr>
          <a:xfrm>
            <a:off x="4234198" y="1158838"/>
            <a:ext cx="7616177" cy="5251234"/>
            <a:chOff x="4257709" y="1764659"/>
            <a:chExt cx="7416437" cy="49823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C66049-FEC9-4C10-BA6B-ACE861D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709" y="1764659"/>
              <a:ext cx="7416437" cy="41977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D60327-72C9-44D1-A9FD-4BD446AC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709" y="5962385"/>
              <a:ext cx="7416437" cy="784644"/>
            </a:xfrm>
            <a:prstGeom prst="rect">
              <a:avLst/>
            </a:prstGeom>
          </p:spPr>
        </p:pic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69577B2-2BAB-47B0-AB3A-5A236D00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0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BBDC95-7F9F-4223-9646-4BFFEB7FE994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D8EAD-792A-423E-94DD-156705DD1F30}"/>
              </a:ext>
            </a:extLst>
          </p:cNvPr>
          <p:cNvSpPr/>
          <p:nvPr/>
        </p:nvSpPr>
        <p:spPr>
          <a:xfrm>
            <a:off x="301164" y="-27261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BEBE9-8DA2-4F6B-B038-059BF869CFC6}"/>
              </a:ext>
            </a:extLst>
          </p:cNvPr>
          <p:cNvSpPr txBox="1"/>
          <p:nvPr/>
        </p:nvSpPr>
        <p:spPr>
          <a:xfrm>
            <a:off x="416593" y="5506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70394-316A-42EC-8D97-46D272D4AB66}"/>
              </a:ext>
            </a:extLst>
          </p:cNvPr>
          <p:cNvSpPr txBox="1"/>
          <p:nvPr/>
        </p:nvSpPr>
        <p:spPr>
          <a:xfrm>
            <a:off x="973517" y="499034"/>
            <a:ext cx="708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Hyperparameters tuning using Bayesian Optimization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2B5268-BBD8-4B80-A4C3-B3ED99C6CEB4}"/>
              </a:ext>
            </a:extLst>
          </p:cNvPr>
          <p:cNvGrpSpPr/>
          <p:nvPr/>
        </p:nvGrpSpPr>
        <p:grpSpPr>
          <a:xfrm>
            <a:off x="6193465" y="1337691"/>
            <a:ext cx="3724878" cy="1079044"/>
            <a:chOff x="196349" y="1784412"/>
            <a:chExt cx="3724878" cy="10790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6E00DF-1ECC-4AAE-BAE1-402127C25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16" y="1784412"/>
              <a:ext cx="2191744" cy="747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24917B-F1FD-4426-B47C-5FFBC3461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49" y="2532356"/>
              <a:ext cx="3724878" cy="3311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4F8C25D-C07B-4920-8F62-B356B04DB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" y="951796"/>
            <a:ext cx="3724878" cy="5906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4EB187-D6FE-4A0B-A7FD-5ACE3F19D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138" y="3618712"/>
            <a:ext cx="4353533" cy="14003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93FEE1-5794-47F5-B4CC-AA4F6CB0FDD7}"/>
              </a:ext>
            </a:extLst>
          </p:cNvPr>
          <p:cNvSpPr txBox="1"/>
          <p:nvPr/>
        </p:nvSpPr>
        <p:spPr>
          <a:xfrm>
            <a:off x="4872272" y="2872388"/>
            <a:ext cx="619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Fitting the 3 latest models (</a:t>
            </a: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Lgbm_TUNNED</a:t>
            </a: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Cat_TUNNED</a:t>
            </a: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Xgb_TUNNED</a:t>
            </a: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6318CCB-5EB1-47EE-9389-E889A2E3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D8A2AA-2C64-4EAC-96C2-63A3D171E177}"/>
              </a:ext>
            </a:extLst>
          </p:cNvPr>
          <p:cNvSpPr txBox="1"/>
          <p:nvPr/>
        </p:nvSpPr>
        <p:spPr>
          <a:xfrm>
            <a:off x="1088946" y="13614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A0415-5C69-4524-ADC9-EA9E17957215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0B7A-E4A2-427D-A2AA-336136FE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62" y="2539127"/>
            <a:ext cx="8612473" cy="177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7268BB-874E-4C65-91CD-59BA2F140C22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12F61-0941-45CF-82C8-964017AC35A7}"/>
              </a:ext>
            </a:extLst>
          </p:cNvPr>
          <p:cNvSpPr txBox="1"/>
          <p:nvPr/>
        </p:nvSpPr>
        <p:spPr>
          <a:xfrm>
            <a:off x="416593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9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D1C6A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936E3-ECA1-4D55-9C60-B37835277DBF}"/>
              </a:ext>
            </a:extLst>
          </p:cNvPr>
          <p:cNvSpPr txBox="1"/>
          <p:nvPr/>
        </p:nvSpPr>
        <p:spPr>
          <a:xfrm>
            <a:off x="3292891" y="2025269"/>
            <a:ext cx="560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Removing outliers from the train data using z-score method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893F8D-57C8-45B3-AF61-DDA5AEEE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EF9FCC2-264F-46AB-9A81-F705184685FA}"/>
              </a:ext>
            </a:extLst>
          </p:cNvPr>
          <p:cNvSpPr txBox="1"/>
          <p:nvPr/>
        </p:nvSpPr>
        <p:spPr>
          <a:xfrm>
            <a:off x="1114455" y="368394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E9DC93-86E2-4339-A5C6-6DDABE71732B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020C1A-37D6-43CC-8C0E-019B5CA38D01}"/>
              </a:ext>
            </a:extLst>
          </p:cNvPr>
          <p:cNvGrpSpPr/>
          <p:nvPr/>
        </p:nvGrpSpPr>
        <p:grpSpPr>
          <a:xfrm>
            <a:off x="283047" y="1403864"/>
            <a:ext cx="3692207" cy="4572000"/>
            <a:chOff x="283047" y="1403864"/>
            <a:chExt cx="3692207" cy="4572000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5FD3BBB1-591A-4EBA-B581-36EB82C8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68B6FD05-FB00-404D-991E-F6008DBF0CF0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0C7F3E0-EDD3-4D7B-A87B-9A9D034DAAAE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17B38FD-4320-472E-BAAA-C226616B99A6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E7B548F-7325-4F32-A3FD-F0CE15F68847}"/>
                </a:ext>
              </a:extLst>
            </p:cNvPr>
            <p:cNvCxnSpPr>
              <a:cxnSpLocks/>
              <a:stCxn id="13" idx="4"/>
              <a:endCxn id="65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8C7BFF87-A349-4287-974A-1FD9A834921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5295524-4D39-4E71-BEE2-C431CC3FC7C6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C21D8-D3D7-4E00-9622-B5143923A7AB}"/>
                </a:ext>
              </a:extLst>
            </p:cNvPr>
            <p:cNvSpPr txBox="1"/>
            <p:nvPr/>
          </p:nvSpPr>
          <p:spPr>
            <a:xfrm>
              <a:off x="770775" y="2422474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Multiple train test splits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9ED060-06E2-4EE5-9858-4FFDC1E7DD30}"/>
                </a:ext>
              </a:extLst>
            </p:cNvPr>
            <p:cNvSpPr txBox="1"/>
            <p:nvPr/>
          </p:nvSpPr>
          <p:spPr>
            <a:xfrm>
              <a:off x="766284" y="3143269"/>
              <a:ext cx="2661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 Forward Validation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E6E817-61EF-432D-BA8B-F86BB07F9ECA}"/>
                </a:ext>
              </a:extLst>
            </p:cNvPr>
            <p:cNvSpPr txBox="1"/>
            <p:nvPr/>
          </p:nvSpPr>
          <p:spPr>
            <a:xfrm>
              <a:off x="766284" y="3863522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Identifying outliers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CD0ACE-74CC-4A5E-8D63-1236BC2B59A4}"/>
                </a:ext>
              </a:extLst>
            </p:cNvPr>
            <p:cNvSpPr txBox="1"/>
            <p:nvPr/>
          </p:nvSpPr>
          <p:spPr>
            <a:xfrm>
              <a:off x="766284" y="4462873"/>
              <a:ext cx="3208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Hyperparameters tuning using Bayesian Optimization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6F052-CFF3-4CFD-8782-777944217EE4}"/>
                </a:ext>
              </a:extLst>
            </p:cNvPr>
            <p:cNvSpPr txBox="1"/>
            <p:nvPr/>
          </p:nvSpPr>
          <p:spPr>
            <a:xfrm>
              <a:off x="776799" y="53147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Blending</a:t>
              </a:r>
              <a:endPara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F1906FC4-92ED-44C8-A646-9C4CC11E5D67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B78373-5C32-47C6-A145-C223BB81FB70}"/>
                </a:ext>
              </a:extLst>
            </p:cNvPr>
            <p:cNvSpPr txBox="1"/>
            <p:nvPr/>
          </p:nvSpPr>
          <p:spPr>
            <a:xfrm>
              <a:off x="781468" y="1642578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implementation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741D5D5B-20A4-476C-A83A-574698E1BB8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39087B3-AE73-49F7-8E0D-A251D4E5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719" y="3465573"/>
            <a:ext cx="3238952" cy="31817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813C7F-AD9D-4F11-B5F1-1652B9FF05BA}"/>
              </a:ext>
            </a:extLst>
          </p:cNvPr>
          <p:cNvSpPr txBox="1"/>
          <p:nvPr/>
        </p:nvSpPr>
        <p:spPr>
          <a:xfrm>
            <a:off x="5094859" y="1242468"/>
            <a:ext cx="5606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Combining the prediction of our two most prominent models :</a:t>
            </a:r>
          </a:p>
          <a:p>
            <a:pPr lvl="0" algn="ctr">
              <a:defRPr/>
            </a:pP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XGBRegressor</a:t>
            </a: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AND </a:t>
            </a:r>
            <a:r>
              <a:rPr lang="en-US" sz="1400" b="1" dirty="0" err="1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CatBoostRegressor</a:t>
            </a: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(TUNNED)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03B57-4B7B-4C0A-B5C5-8E8A6EC3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4" y="1934759"/>
            <a:ext cx="7202162" cy="13062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C38A1ED-CD6E-4A18-B07E-F83EB6E616BB}"/>
              </a:ext>
            </a:extLst>
          </p:cNvPr>
          <p:cNvSpPr/>
          <p:nvPr/>
        </p:nvSpPr>
        <p:spPr>
          <a:xfrm>
            <a:off x="6365292" y="4995696"/>
            <a:ext cx="3245380" cy="319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26FB1B-EE27-4223-9A8A-3BA6834741D1}"/>
              </a:ext>
            </a:extLst>
          </p:cNvPr>
          <p:cNvSpPr/>
          <p:nvPr/>
        </p:nvSpPr>
        <p:spPr>
          <a:xfrm>
            <a:off x="0" y="-26860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D4785-F61D-4FD3-AC5B-675CD7DB3525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0FE5F-8B9F-472A-A5A3-204119B79ACD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44871-B41B-4E0D-BB86-012C76D446A8}"/>
              </a:ext>
            </a:extLst>
          </p:cNvPr>
          <p:cNvSpPr txBox="1"/>
          <p:nvPr/>
        </p:nvSpPr>
        <p:spPr>
          <a:xfrm>
            <a:off x="1114455" y="36364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 Summary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64AD5-A104-4F2C-ADD8-F977EB38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029"/>
            <a:ext cx="12192000" cy="315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20F929-13A9-48FC-8656-0F84BF820478}"/>
              </a:ext>
            </a:extLst>
          </p:cNvPr>
          <p:cNvSpPr/>
          <p:nvPr/>
        </p:nvSpPr>
        <p:spPr>
          <a:xfrm>
            <a:off x="11754034" y="4545367"/>
            <a:ext cx="437965" cy="425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53BB4D-509A-4EDB-B547-6E185711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7" y="0"/>
            <a:ext cx="12269437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4A4296D-C580-4F97-BAF0-E18644C86FE2}"/>
              </a:ext>
            </a:extLst>
          </p:cNvPr>
          <p:cNvGrpSpPr/>
          <p:nvPr/>
        </p:nvGrpSpPr>
        <p:grpSpPr>
          <a:xfrm>
            <a:off x="5374101" y="1246738"/>
            <a:ext cx="5461956" cy="1152395"/>
            <a:chOff x="3429532" y="1139482"/>
            <a:chExt cx="5461956" cy="914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C347B9-F814-4F43-BE3A-B74E2A3B4BE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4E2ECA82-D8B8-49C5-A0DD-F23D57653633}"/>
                </a:ext>
              </a:extLst>
            </p:cNvPr>
            <p:cNvSpPr txBox="1"/>
            <p:nvPr/>
          </p:nvSpPr>
          <p:spPr>
            <a:xfrm>
              <a:off x="3429532" y="1340257"/>
              <a:ext cx="5461956" cy="512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Goal:  Adapt the time series data to supervised learning algorithms</a:t>
              </a:r>
            </a:p>
          </p:txBody>
        </p:sp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1976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66284" y="3143269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F02F9F6-F3C1-4BFC-91A1-56848F1EF386}"/>
              </a:ext>
            </a:extLst>
          </p:cNvPr>
          <p:cNvGrpSpPr/>
          <p:nvPr/>
        </p:nvGrpSpPr>
        <p:grpSpPr>
          <a:xfrm>
            <a:off x="5439253" y="2905625"/>
            <a:ext cx="5331656" cy="1152395"/>
            <a:chOff x="3494684" y="1246913"/>
            <a:chExt cx="5331656" cy="9144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6AD640-F8D4-4D85-B4A9-BEBD61FA23C2}"/>
                </a:ext>
              </a:extLst>
            </p:cNvPr>
            <p:cNvSpPr/>
            <p:nvPr/>
          </p:nvSpPr>
          <p:spPr>
            <a:xfrm>
              <a:off x="3494684" y="1246913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6E6660B-2158-4354-A6CC-6CD4D5F09AC1}"/>
                </a:ext>
              </a:extLst>
            </p:cNvPr>
            <p:cNvSpPr txBox="1"/>
            <p:nvPr/>
          </p:nvSpPr>
          <p:spPr>
            <a:xfrm>
              <a:off x="3643774" y="1429223"/>
              <a:ext cx="5033475" cy="51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Consider the previous (historical values) of each feature to predict the hourly electricity price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7E5A3A9-74FD-410F-B1E3-4B667BB2A78A}"/>
              </a:ext>
            </a:extLst>
          </p:cNvPr>
          <p:cNvGrpSpPr/>
          <p:nvPr/>
        </p:nvGrpSpPr>
        <p:grpSpPr>
          <a:xfrm>
            <a:off x="5439252" y="4582317"/>
            <a:ext cx="5331656" cy="1152395"/>
            <a:chOff x="3357778" y="2550885"/>
            <a:chExt cx="5331656" cy="9144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C07200-9AA6-4BB3-B48B-A36E39139536}"/>
                </a:ext>
              </a:extLst>
            </p:cNvPr>
            <p:cNvSpPr/>
            <p:nvPr/>
          </p:nvSpPr>
          <p:spPr>
            <a:xfrm>
              <a:off x="3357778" y="2550885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514532-32C8-4ECD-B57E-745DDE685150}"/>
                </a:ext>
              </a:extLst>
            </p:cNvPr>
            <p:cNvSpPr txBox="1"/>
            <p:nvPr/>
          </p:nvSpPr>
          <p:spPr>
            <a:xfrm>
              <a:off x="3506868" y="2713657"/>
              <a:ext cx="5033475" cy="51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Consider the previous (historical values) of each feature to predict the hourly electricity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05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2025" y="-107082"/>
            <a:ext cx="12192000" cy="6965082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Description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2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425371" y="1611086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66918" y="2771691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913732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  <a:endCxn id="22" idx="4"/>
          </p:cNvCxnSpPr>
          <p:nvPr/>
        </p:nvCxnSpPr>
        <p:spPr>
          <a:xfrm flipH="1">
            <a:off x="495856" y="3053481"/>
            <a:ext cx="2264" cy="113850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07751F0-6287-4B9B-B95C-5995D8050DDE}"/>
              </a:ext>
            </a:extLst>
          </p:cNvPr>
          <p:cNvSpPr txBox="1"/>
          <p:nvPr/>
        </p:nvSpPr>
        <p:spPr>
          <a:xfrm>
            <a:off x="887191" y="2842031"/>
            <a:ext cx="211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 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6E7826-7208-4FD7-81D7-778CFC91AE3C}"/>
              </a:ext>
            </a:extLst>
          </p:cNvPr>
          <p:cNvSpPr txBox="1"/>
          <p:nvPr/>
        </p:nvSpPr>
        <p:spPr>
          <a:xfrm>
            <a:off x="886314" y="3881573"/>
            <a:ext cx="174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 data 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24999A-7149-41FA-89AC-910271D27F63}"/>
              </a:ext>
            </a:extLst>
          </p:cNvPr>
          <p:cNvSpPr/>
          <p:nvPr/>
        </p:nvSpPr>
        <p:spPr>
          <a:xfrm>
            <a:off x="5649611" y="5449424"/>
            <a:ext cx="2992515" cy="74388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Wind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Wind_speed</a:t>
            </a:r>
            <a:endParaRPr lang="en-US" sz="1100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Wind_degree</a:t>
            </a:r>
            <a:endParaRPr lang="en-US" sz="1100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  </a:t>
            </a:r>
          </a:p>
        </p:txBody>
      </p:sp>
      <p:sp>
        <p:nvSpPr>
          <p:cNvPr id="167" name="Slide Number Placeholder 3">
            <a:extLst>
              <a:ext uri="{FF2B5EF4-FFF2-40B4-BE49-F238E27FC236}">
                <a16:creationId xmlns:a16="http://schemas.microsoft.com/office/drawing/2014/main" id="{CC50FABE-F288-47D0-81DF-F01918C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</a:t>
            </a:fld>
            <a:endParaRPr lang="en-US"/>
          </a:p>
        </p:txBody>
      </p: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667C9804-30DC-4637-AB32-53CDFF134933}"/>
              </a:ext>
            </a:extLst>
          </p:cNvPr>
          <p:cNvGrpSpPr/>
          <p:nvPr/>
        </p:nvGrpSpPr>
        <p:grpSpPr>
          <a:xfrm>
            <a:off x="3196113" y="1140805"/>
            <a:ext cx="8728969" cy="4570326"/>
            <a:chOff x="3196113" y="1471005"/>
            <a:chExt cx="8728969" cy="4570326"/>
          </a:xfrm>
        </p:grpSpPr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2A2C8738-0F45-427B-ADDD-B013F60654ED}"/>
                </a:ext>
              </a:extLst>
            </p:cNvPr>
            <p:cNvCxnSpPr>
              <a:cxnSpLocks/>
              <a:endCxn id="42" idx="7"/>
            </p:cNvCxnSpPr>
            <p:nvPr/>
          </p:nvCxnSpPr>
          <p:spPr>
            <a:xfrm flipH="1">
              <a:off x="6644008" y="4579815"/>
              <a:ext cx="269046" cy="31089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C4619E51-ACB9-4634-883A-4BB61F195614}"/>
                </a:ext>
              </a:extLst>
            </p:cNvPr>
            <p:cNvSpPr/>
            <p:nvPr/>
          </p:nvSpPr>
          <p:spPr>
            <a:xfrm>
              <a:off x="5828342" y="2413599"/>
              <a:ext cx="2992515" cy="306244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">
              <a:extLst>
                <a:ext uri="{FF2B5EF4-FFF2-40B4-BE49-F238E27FC236}">
                  <a16:creationId xmlns:a16="http://schemas.microsoft.com/office/drawing/2014/main" id="{9756B848-79AB-4DB9-A5B6-2C678BDDF765}"/>
                </a:ext>
              </a:extLst>
            </p:cNvPr>
            <p:cNvSpPr/>
            <p:nvPr/>
          </p:nvSpPr>
          <p:spPr>
            <a:xfrm>
              <a:off x="7190114" y="2130447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E0B2999D-54CB-4C57-B7C9-14FC49DEF6B1}"/>
                </a:ext>
              </a:extLst>
            </p:cNvPr>
            <p:cNvSpPr/>
            <p:nvPr/>
          </p:nvSpPr>
          <p:spPr>
            <a:xfrm>
              <a:off x="6913054" y="5115570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7ED34487-F8F7-4147-86DE-EC98ADF16424}"/>
                </a:ext>
              </a:extLst>
            </p:cNvPr>
            <p:cNvSpPr/>
            <p:nvPr/>
          </p:nvSpPr>
          <p:spPr>
            <a:xfrm>
              <a:off x="6425925" y="2225272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8CC00DAD-94D7-4928-B74A-511CB68CE240}"/>
                </a:ext>
              </a:extLst>
            </p:cNvPr>
            <p:cNvSpPr/>
            <p:nvPr/>
          </p:nvSpPr>
          <p:spPr>
            <a:xfrm>
              <a:off x="5798986" y="2693669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710488E-6923-409E-9A03-188B05F220E3}"/>
                </a:ext>
              </a:extLst>
            </p:cNvPr>
            <p:cNvSpPr/>
            <p:nvPr/>
          </p:nvSpPr>
          <p:spPr>
            <a:xfrm>
              <a:off x="6144938" y="4803078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C91A0A56-7347-45CD-80CA-E28106CDE191}"/>
                </a:ext>
              </a:extLst>
            </p:cNvPr>
            <p:cNvSpPr/>
            <p:nvPr/>
          </p:nvSpPr>
          <p:spPr>
            <a:xfrm>
              <a:off x="8347870" y="4508139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5D528184-81CE-4BB4-9B96-57578989CE29}"/>
                </a:ext>
              </a:extLst>
            </p:cNvPr>
            <p:cNvSpPr/>
            <p:nvPr/>
          </p:nvSpPr>
          <p:spPr>
            <a:xfrm>
              <a:off x="7969209" y="2386043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25">
              <a:extLst>
                <a:ext uri="{FF2B5EF4-FFF2-40B4-BE49-F238E27FC236}">
                  <a16:creationId xmlns:a16="http://schemas.microsoft.com/office/drawing/2014/main" id="{9BB8225D-1911-4453-AD32-BED93AFEF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818" y="2720310"/>
              <a:ext cx="17017" cy="55345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7">
              <a:extLst>
                <a:ext uri="{FF2B5EF4-FFF2-40B4-BE49-F238E27FC236}">
                  <a16:creationId xmlns:a16="http://schemas.microsoft.com/office/drawing/2014/main" id="{6DBA3578-695C-468C-9000-A549DB18B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4971" y="2900674"/>
              <a:ext cx="327432" cy="3730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30">
              <a:extLst>
                <a:ext uri="{FF2B5EF4-FFF2-40B4-BE49-F238E27FC236}">
                  <a16:creationId xmlns:a16="http://schemas.microsoft.com/office/drawing/2014/main" id="{2D823675-9DB0-45CD-8EB3-AC825AC84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5830" y="4728764"/>
              <a:ext cx="36523" cy="38502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1">
              <a:extLst>
                <a:ext uri="{FF2B5EF4-FFF2-40B4-BE49-F238E27FC236}">
                  <a16:creationId xmlns:a16="http://schemas.microsoft.com/office/drawing/2014/main" id="{C17704AA-07D9-41B1-BD29-78EED7BDB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669" y="3999926"/>
              <a:ext cx="821166" cy="1110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33">
              <a:extLst>
                <a:ext uri="{FF2B5EF4-FFF2-40B4-BE49-F238E27FC236}">
                  <a16:creationId xmlns:a16="http://schemas.microsoft.com/office/drawing/2014/main" id="{DE7FB6A4-7CFE-4865-B7B7-B02551BEB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939" y="3739574"/>
              <a:ext cx="584696" cy="234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D591FCD8-13A8-49A2-BF50-2463143ABCE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8010817" y="4439441"/>
              <a:ext cx="422680" cy="15632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42">
              <a:extLst>
                <a:ext uri="{FF2B5EF4-FFF2-40B4-BE49-F238E27FC236}">
                  <a16:creationId xmlns:a16="http://schemas.microsoft.com/office/drawing/2014/main" id="{BACC3BA8-D09C-4FEA-A129-226485ED3AB3}"/>
                </a:ext>
              </a:extLst>
            </p:cNvPr>
            <p:cNvSpPr/>
            <p:nvPr/>
          </p:nvSpPr>
          <p:spPr>
            <a:xfrm>
              <a:off x="7714119" y="5061910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EED01898-76FB-4286-A48E-B66CB1E9D9D2}"/>
                </a:ext>
              </a:extLst>
            </p:cNvPr>
            <p:cNvCxnSpPr>
              <a:cxnSpLocks/>
              <a:stCxn id="183" idx="13"/>
            </p:cNvCxnSpPr>
            <p:nvPr/>
          </p:nvCxnSpPr>
          <p:spPr>
            <a:xfrm flipH="1" flipV="1">
              <a:off x="6817047" y="2811067"/>
              <a:ext cx="242894" cy="45805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AF6EAC-F476-4BCE-8079-AD3276E71F99}"/>
                </a:ext>
              </a:extLst>
            </p:cNvPr>
            <p:cNvSpPr/>
            <p:nvPr/>
          </p:nvSpPr>
          <p:spPr>
            <a:xfrm>
              <a:off x="5938024" y="1471005"/>
              <a:ext cx="2992515" cy="76054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Time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dt_iso</a:t>
              </a:r>
              <a:endPara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A13E45-5605-4F09-9C0C-9CDA27195D10}"/>
                </a:ext>
              </a:extLst>
            </p:cNvPr>
            <p:cNvSpPr/>
            <p:nvPr/>
          </p:nvSpPr>
          <p:spPr>
            <a:xfrm>
              <a:off x="8932567" y="2470129"/>
              <a:ext cx="2992515" cy="59836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E2AC7C-8E7A-46C3-9732-B2B80BF94F99}"/>
                </a:ext>
              </a:extLst>
            </p:cNvPr>
            <p:cNvSpPr/>
            <p:nvPr/>
          </p:nvSpPr>
          <p:spPr>
            <a:xfrm>
              <a:off x="8932567" y="4755744"/>
              <a:ext cx="2992515" cy="59836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B57A66-1358-4F27-B989-468F09914ED8}"/>
                </a:ext>
              </a:extLst>
            </p:cNvPr>
            <p:cNvSpPr/>
            <p:nvPr/>
          </p:nvSpPr>
          <p:spPr>
            <a:xfrm>
              <a:off x="9300445" y="3645642"/>
              <a:ext cx="2624637" cy="59836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cs typeface="Segoe UI Light" panose="020B0502040204020203" pitchFamily="34" charset="0"/>
                </a:rPr>
                <a:t> 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76F56F-9B06-4F46-9D2C-160287FA30C7}"/>
                </a:ext>
              </a:extLst>
            </p:cNvPr>
            <p:cNvSpPr/>
            <p:nvPr/>
          </p:nvSpPr>
          <p:spPr>
            <a:xfrm>
              <a:off x="7714119" y="2096977"/>
              <a:ext cx="2992515" cy="733741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City name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City_name</a:t>
              </a:r>
              <a:endPara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212A8C6-B13C-40A0-8CF1-2D2CBA133299}"/>
                </a:ext>
              </a:extLst>
            </p:cNvPr>
            <p:cNvSpPr/>
            <p:nvPr/>
          </p:nvSpPr>
          <p:spPr>
            <a:xfrm>
              <a:off x="8296641" y="2844150"/>
              <a:ext cx="2992515" cy="805189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Temperature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Temp_min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Temp_max</a:t>
              </a:r>
              <a:endPara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Temparture</a:t>
              </a:r>
              <a:endPara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3004A02-4CC1-47CB-9BC7-3804F7F23CD2}"/>
                </a:ext>
              </a:extLst>
            </p:cNvPr>
            <p:cNvSpPr/>
            <p:nvPr/>
          </p:nvSpPr>
          <p:spPr>
            <a:xfrm>
              <a:off x="8269613" y="3774752"/>
              <a:ext cx="2992515" cy="631489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Pressure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pressure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B855DE8-445B-4AA1-99A4-02C03DF9E5ED}"/>
                </a:ext>
              </a:extLst>
            </p:cNvPr>
            <p:cNvSpPr/>
            <p:nvPr/>
          </p:nvSpPr>
          <p:spPr>
            <a:xfrm>
              <a:off x="8100075" y="4709742"/>
              <a:ext cx="2992515" cy="56153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Humidity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humidity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F425472-2D38-4194-9BB4-688149ECBD89}"/>
                </a:ext>
              </a:extLst>
            </p:cNvPr>
            <p:cNvSpPr/>
            <p:nvPr/>
          </p:nvSpPr>
          <p:spPr>
            <a:xfrm>
              <a:off x="4166764" y="5194310"/>
              <a:ext cx="2992515" cy="62461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Rain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rain_1h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Rain_3h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0FA7712-54D4-45A3-9844-020C76E3AFC9}"/>
                </a:ext>
              </a:extLst>
            </p:cNvPr>
            <p:cNvSpPr/>
            <p:nvPr/>
          </p:nvSpPr>
          <p:spPr>
            <a:xfrm>
              <a:off x="3556609" y="4259821"/>
              <a:ext cx="2992515" cy="54767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Snow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Snow_3h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6FC160D-3EEB-4820-8531-4BA861B4A34A}"/>
                </a:ext>
              </a:extLst>
            </p:cNvPr>
            <p:cNvSpPr/>
            <p:nvPr/>
          </p:nvSpPr>
          <p:spPr>
            <a:xfrm>
              <a:off x="3359900" y="3511194"/>
              <a:ext cx="2992515" cy="297129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Weather id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weather_id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  </a:t>
              </a:r>
            </a:p>
          </p:txBody>
        </p:sp>
        <p:sp>
          <p:nvSpPr>
            <p:cNvPr id="115" name="Oval 18">
              <a:extLst>
                <a:ext uri="{FF2B5EF4-FFF2-40B4-BE49-F238E27FC236}">
                  <a16:creationId xmlns:a16="http://schemas.microsoft.com/office/drawing/2014/main" id="{8378D95F-D7EE-4EFE-B01A-ADA326E65FC1}"/>
                </a:ext>
              </a:extLst>
            </p:cNvPr>
            <p:cNvSpPr/>
            <p:nvPr/>
          </p:nvSpPr>
          <p:spPr>
            <a:xfrm>
              <a:off x="8573167" y="3711855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31">
              <a:extLst>
                <a:ext uri="{FF2B5EF4-FFF2-40B4-BE49-F238E27FC236}">
                  <a16:creationId xmlns:a16="http://schemas.microsoft.com/office/drawing/2014/main" id="{F5361F60-1544-4BAF-AFEE-F529ED638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669" y="3365793"/>
              <a:ext cx="426402" cy="1845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4">
              <a:extLst>
                <a:ext uri="{FF2B5EF4-FFF2-40B4-BE49-F238E27FC236}">
                  <a16:creationId xmlns:a16="http://schemas.microsoft.com/office/drawing/2014/main" id="{909E5620-0767-490A-B491-60042F64D1E8}"/>
                </a:ext>
              </a:extLst>
            </p:cNvPr>
            <p:cNvSpPr/>
            <p:nvPr/>
          </p:nvSpPr>
          <p:spPr>
            <a:xfrm>
              <a:off x="5571554" y="3405248"/>
              <a:ext cx="584697" cy="598361"/>
            </a:xfrm>
            <a:prstGeom prst="ellipse">
              <a:avLst/>
            </a:prstGeom>
            <a:gradFill>
              <a:gsLst>
                <a:gs pos="0">
                  <a:srgbClr val="CEDC00"/>
                </a:gs>
                <a:gs pos="100000">
                  <a:srgbClr val="F0FF29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5">
              <a:extLst>
                <a:ext uri="{FF2B5EF4-FFF2-40B4-BE49-F238E27FC236}">
                  <a16:creationId xmlns:a16="http://schemas.microsoft.com/office/drawing/2014/main" id="{4B30A258-801B-4F85-A75F-9F6B612A5171}"/>
                </a:ext>
              </a:extLst>
            </p:cNvPr>
            <p:cNvSpPr/>
            <p:nvPr/>
          </p:nvSpPr>
          <p:spPr>
            <a:xfrm>
              <a:off x="5611974" y="4148114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7">
              <a:extLst>
                <a:ext uri="{FF2B5EF4-FFF2-40B4-BE49-F238E27FC236}">
                  <a16:creationId xmlns:a16="http://schemas.microsoft.com/office/drawing/2014/main" id="{24909870-2FD5-4485-B847-DF70868206C4}"/>
                </a:ext>
              </a:extLst>
            </p:cNvPr>
            <p:cNvSpPr/>
            <p:nvPr/>
          </p:nvSpPr>
          <p:spPr>
            <a:xfrm>
              <a:off x="8446886" y="2953727"/>
              <a:ext cx="584697" cy="598361"/>
            </a:xfrm>
            <a:prstGeom prst="ellipse">
              <a:avLst/>
            </a:prstGeom>
            <a:gradFill>
              <a:gsLst>
                <a:gs pos="0">
                  <a:srgbClr val="0BD0D9"/>
                </a:gs>
                <a:gs pos="100000">
                  <a:srgbClr val="41ECF5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44CF53A-460F-4846-8414-1EA42F15A9DE}"/>
                </a:ext>
              </a:extLst>
            </p:cNvPr>
            <p:cNvSpPr/>
            <p:nvPr/>
          </p:nvSpPr>
          <p:spPr>
            <a:xfrm>
              <a:off x="7071045" y="5528799"/>
              <a:ext cx="2992515" cy="51253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Clouds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Cloudiness rate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F1B675D-599B-4C22-B3BA-5DBEE91E43B9}"/>
                </a:ext>
              </a:extLst>
            </p:cNvPr>
            <p:cNvSpPr/>
            <p:nvPr/>
          </p:nvSpPr>
          <p:spPr>
            <a:xfrm>
              <a:off x="3196113" y="2639484"/>
              <a:ext cx="2992515" cy="51145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Weather description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Weather_description  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09D4B73-17EF-4BC4-AA35-0DAA40BCF8B5}"/>
                </a:ext>
              </a:extLst>
            </p:cNvPr>
            <p:cNvSpPr/>
            <p:nvPr/>
          </p:nvSpPr>
          <p:spPr>
            <a:xfrm>
              <a:off x="4247139" y="1705195"/>
              <a:ext cx="2992515" cy="721516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Total load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Total load actual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cs typeface="Segoe UI Light" panose="020B0502040204020203" pitchFamily="34" charset="0"/>
                </a:rPr>
                <a:t>    </a:t>
              </a:r>
            </a:p>
          </p:txBody>
        </p:sp>
        <p:cxnSp>
          <p:nvCxnSpPr>
            <p:cNvPr id="137" name="Straight Connector 45">
              <a:extLst>
                <a:ext uri="{FF2B5EF4-FFF2-40B4-BE49-F238E27FC236}">
                  <a16:creationId xmlns:a16="http://schemas.microsoft.com/office/drawing/2014/main" id="{0262A402-40CF-42A5-8499-460F5D05F5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7114" y="3165300"/>
              <a:ext cx="403758" cy="2620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30">
              <a:extLst>
                <a:ext uri="{FF2B5EF4-FFF2-40B4-BE49-F238E27FC236}">
                  <a16:creationId xmlns:a16="http://schemas.microsoft.com/office/drawing/2014/main" id="{15ED7226-CFF3-48D0-B2EB-85AAADC6CA8F}"/>
                </a:ext>
              </a:extLst>
            </p:cNvPr>
            <p:cNvCxnSpPr>
              <a:cxnSpLocks/>
            </p:cNvCxnSpPr>
            <p:nvPr/>
          </p:nvCxnSpPr>
          <p:spPr>
            <a:xfrm>
              <a:off x="7660771" y="4631437"/>
              <a:ext cx="235855" cy="4598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38">
              <a:extLst>
                <a:ext uri="{FF2B5EF4-FFF2-40B4-BE49-F238E27FC236}">
                  <a16:creationId xmlns:a16="http://schemas.microsoft.com/office/drawing/2014/main" id="{A0F13090-B1BE-43BB-8C9F-33DD4E324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606" y="4219116"/>
              <a:ext cx="552029" cy="145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542">
              <a:extLst>
                <a:ext uri="{FF2B5EF4-FFF2-40B4-BE49-F238E27FC236}">
                  <a16:creationId xmlns:a16="http://schemas.microsoft.com/office/drawing/2014/main" id="{0BCF4220-48EE-499A-B2EC-92F4E768B89C}"/>
                </a:ext>
              </a:extLst>
            </p:cNvPr>
            <p:cNvGrpSpPr/>
            <p:nvPr/>
          </p:nvGrpSpPr>
          <p:grpSpPr>
            <a:xfrm>
              <a:off x="6696302" y="3257010"/>
              <a:ext cx="1315260" cy="1454218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79" name="Freeform: Shape 571">
                <a:extLst>
                  <a:ext uri="{FF2B5EF4-FFF2-40B4-BE49-F238E27FC236}">
                    <a16:creationId xmlns:a16="http://schemas.microsoft.com/office/drawing/2014/main" id="{EC39C0B4-A78F-4088-9914-B93391BD912A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572">
                <a:extLst>
                  <a:ext uri="{FF2B5EF4-FFF2-40B4-BE49-F238E27FC236}">
                    <a16:creationId xmlns:a16="http://schemas.microsoft.com/office/drawing/2014/main" id="{D235145D-2244-419E-A648-2A7E0E19926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573">
                <a:extLst>
                  <a:ext uri="{FF2B5EF4-FFF2-40B4-BE49-F238E27FC236}">
                    <a16:creationId xmlns:a16="http://schemas.microsoft.com/office/drawing/2014/main" id="{44C60D3D-DCE8-4328-97D6-6FCD9AAA25A2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574">
                <a:extLst>
                  <a:ext uri="{FF2B5EF4-FFF2-40B4-BE49-F238E27FC236}">
                    <a16:creationId xmlns:a16="http://schemas.microsoft.com/office/drawing/2014/main" id="{409B7E01-912D-4A69-B6C8-4F0846EBF719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575">
                <a:extLst>
                  <a:ext uri="{FF2B5EF4-FFF2-40B4-BE49-F238E27FC236}">
                    <a16:creationId xmlns:a16="http://schemas.microsoft.com/office/drawing/2014/main" id="{BA92370E-E9BA-4F14-B3BA-E4A422F5524B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576">
                <a:extLst>
                  <a:ext uri="{FF2B5EF4-FFF2-40B4-BE49-F238E27FC236}">
                    <a16:creationId xmlns:a16="http://schemas.microsoft.com/office/drawing/2014/main" id="{0B82F746-4C16-4D8D-A29B-310616333D9C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28A7FFD-642B-4E7E-860D-45AB7469C83A}"/>
              </a:ext>
            </a:extLst>
          </p:cNvPr>
          <p:cNvSpPr txBox="1"/>
          <p:nvPr/>
        </p:nvSpPr>
        <p:spPr>
          <a:xfrm>
            <a:off x="8943364" y="6416094"/>
            <a:ext cx="276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Source : Open </a:t>
            </a:r>
            <a:r>
              <a:rPr lang="fr-FR" sz="1400" u="sng" dirty="0" err="1">
                <a:solidFill>
                  <a:schemeClr val="bg1"/>
                </a:solidFill>
              </a:rPr>
              <a:t>weather</a:t>
            </a:r>
            <a:r>
              <a:rPr lang="fr-FR" sz="1400" u="sng" dirty="0">
                <a:solidFill>
                  <a:schemeClr val="bg1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4507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7" y="-290458"/>
            <a:ext cx="12192000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4A4296D-C580-4F97-BAF0-E18644C86FE2}"/>
              </a:ext>
            </a:extLst>
          </p:cNvPr>
          <p:cNvGrpSpPr/>
          <p:nvPr/>
        </p:nvGrpSpPr>
        <p:grpSpPr>
          <a:xfrm>
            <a:off x="5365225" y="886861"/>
            <a:ext cx="5331656" cy="1064120"/>
            <a:chOff x="3494684" y="1139482"/>
            <a:chExt cx="5331656" cy="136303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C347B9-F814-4F43-BE3A-B74E2A3B4BE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4E2ECA82-D8B8-49C5-A0DD-F23D57653633}"/>
                </a:ext>
              </a:extLst>
            </p:cNvPr>
            <p:cNvSpPr txBox="1"/>
            <p:nvPr/>
          </p:nvSpPr>
          <p:spPr>
            <a:xfrm>
              <a:off x="3494684" y="1406767"/>
              <a:ext cx="5331656" cy="1095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How do we choose the time lag</a:t>
              </a:r>
            </a:p>
            <a:p>
              <a:r>
                <a:rPr lang="en-US" dirty="0"/>
                <a:t> </a:t>
              </a:r>
            </a:p>
          </p:txBody>
        </p:sp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66284" y="3143269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2502B63-6DDE-4D06-80F2-0DAF4705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15" y="2253670"/>
            <a:ext cx="6848475" cy="20383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69E575-76C2-4306-83DF-B24E913C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63" y="3171211"/>
            <a:ext cx="39147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8" y="-290458"/>
            <a:ext cx="12269437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52658" y="3171211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D8A67D57-9D46-4C59-89CF-5E6E60BF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18" y="1743032"/>
            <a:ext cx="4958363" cy="3371936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6AFA0A00-D960-4F12-808B-D76496056157}"/>
              </a:ext>
            </a:extLst>
          </p:cNvPr>
          <p:cNvGrpSpPr/>
          <p:nvPr/>
        </p:nvGrpSpPr>
        <p:grpSpPr>
          <a:xfrm>
            <a:off x="5365225" y="886861"/>
            <a:ext cx="5331656" cy="793445"/>
            <a:chOff x="3494684" y="1139482"/>
            <a:chExt cx="5331656" cy="101632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1701B5-A5F6-40EA-885D-416B8292397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FE094B8-ACDB-4BF4-9FB6-747C7C503CFD}"/>
                </a:ext>
              </a:extLst>
            </p:cNvPr>
            <p:cNvSpPr txBox="1"/>
            <p:nvPr/>
          </p:nvSpPr>
          <p:spPr>
            <a:xfrm>
              <a:off x="3494684" y="1406767"/>
              <a:ext cx="5331656" cy="7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Code implementation</a:t>
              </a:r>
            </a:p>
            <a:p>
              <a:r>
                <a:rPr lang="en-US" dirty="0"/>
                <a:t> 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14B3507-91C4-424C-878B-8FEBCB62E8A5}"/>
              </a:ext>
            </a:extLst>
          </p:cNvPr>
          <p:cNvSpPr txBox="1"/>
          <p:nvPr/>
        </p:nvSpPr>
        <p:spPr>
          <a:xfrm>
            <a:off x="4812898" y="5344885"/>
            <a:ext cx="643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We</a:t>
            </a:r>
            <a:r>
              <a:rPr lang="fr-FR" sz="1400" dirty="0">
                <a:solidFill>
                  <a:schemeClr val="bg1"/>
                </a:solidFill>
              </a:rPr>
              <a:t> set </a:t>
            </a:r>
            <a:r>
              <a:rPr lang="fr-FR" sz="1400" dirty="0" err="1">
                <a:solidFill>
                  <a:schemeClr val="bg1"/>
                </a:solidFill>
              </a:rPr>
              <a:t>three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years</a:t>
            </a:r>
            <a:r>
              <a:rPr lang="fr-FR" sz="1400" dirty="0">
                <a:solidFill>
                  <a:schemeClr val="bg1"/>
                </a:solidFill>
              </a:rPr>
              <a:t> for train data, and 2018 for test data </a:t>
            </a:r>
            <a:r>
              <a:rPr lang="fr-FR" sz="1400" dirty="0" err="1">
                <a:solidFill>
                  <a:schemeClr val="bg1"/>
                </a:solidFill>
              </a:rPr>
              <a:t>choosing</a:t>
            </a:r>
            <a:r>
              <a:rPr lang="fr-FR" sz="1400" dirty="0">
                <a:solidFill>
                  <a:schemeClr val="bg1"/>
                </a:solidFill>
              </a:rPr>
              <a:t> a </a:t>
            </a:r>
            <a:r>
              <a:rPr lang="fr-FR" sz="1400" dirty="0" err="1">
                <a:solidFill>
                  <a:schemeClr val="bg1"/>
                </a:solidFill>
              </a:rPr>
              <a:t>history</a:t>
            </a:r>
            <a:r>
              <a:rPr lang="fr-FR" sz="1400" dirty="0">
                <a:solidFill>
                  <a:schemeClr val="bg1"/>
                </a:solidFill>
              </a:rPr>
              <a:t> size of the last 24 </a:t>
            </a:r>
            <a:r>
              <a:rPr lang="fr-FR" sz="1400" dirty="0" err="1">
                <a:solidFill>
                  <a:schemeClr val="bg1"/>
                </a:solidFill>
              </a:rPr>
              <a:t>hours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97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8" y="-290458"/>
            <a:ext cx="12269437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52658" y="3171211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AFA0A00-D960-4F12-808B-D76496056157}"/>
              </a:ext>
            </a:extLst>
          </p:cNvPr>
          <p:cNvGrpSpPr/>
          <p:nvPr/>
        </p:nvGrpSpPr>
        <p:grpSpPr>
          <a:xfrm>
            <a:off x="5365225" y="886861"/>
            <a:ext cx="5331656" cy="793445"/>
            <a:chOff x="3494684" y="1139482"/>
            <a:chExt cx="5331656" cy="101632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1701B5-A5F6-40EA-885D-416B8292397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FE094B8-ACDB-4BF4-9FB6-747C7C503CFD}"/>
                </a:ext>
              </a:extLst>
            </p:cNvPr>
            <p:cNvSpPr txBox="1"/>
            <p:nvPr/>
          </p:nvSpPr>
          <p:spPr>
            <a:xfrm>
              <a:off x="3494684" y="1406767"/>
              <a:ext cx="5331656" cy="7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Sample of final data</a:t>
              </a:r>
            </a:p>
            <a:p>
              <a:r>
                <a:rPr lang="en-US" dirty="0"/>
                <a:t> </a:t>
              </a: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02D1D05-C89A-403B-8FD4-D12CB79D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20238"/>
              </p:ext>
            </p:extLst>
          </p:nvPr>
        </p:nvGraphicFramePr>
        <p:xfrm>
          <a:off x="4014437" y="2587875"/>
          <a:ext cx="803323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4154">
                  <a:extLst>
                    <a:ext uri="{9D8B030D-6E8A-4147-A177-3AD203B41FA5}">
                      <a16:colId xmlns:a16="http://schemas.microsoft.com/office/drawing/2014/main" val="2040363827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1748664236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987188929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2687397650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2672195333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1857258932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674390639"/>
                    </a:ext>
                  </a:extLst>
                </a:gridCol>
                <a:gridCol w="1004154">
                  <a:extLst>
                    <a:ext uri="{9D8B030D-6E8A-4147-A177-3AD203B41FA5}">
                      <a16:colId xmlns:a16="http://schemas.microsoft.com/office/drawing/2014/main" val="238588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1 (t-24)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2 (t-24)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1 (t-23)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2(t-23)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,,,,,,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1  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Feature</a:t>
                      </a:r>
                      <a:r>
                        <a:rPr lang="fr-FR" sz="1000" dirty="0"/>
                        <a:t> 2 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Target(t)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11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7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2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17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6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4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8" y="-290458"/>
            <a:ext cx="12269437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52658" y="3171211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Results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AFA0A00-D960-4F12-808B-D76496056157}"/>
              </a:ext>
            </a:extLst>
          </p:cNvPr>
          <p:cNvGrpSpPr/>
          <p:nvPr/>
        </p:nvGrpSpPr>
        <p:grpSpPr>
          <a:xfrm>
            <a:off x="5365225" y="886861"/>
            <a:ext cx="5331656" cy="793445"/>
            <a:chOff x="3494684" y="1139482"/>
            <a:chExt cx="5331656" cy="101632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1701B5-A5F6-40EA-885D-416B8292397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FE094B8-ACDB-4BF4-9FB6-747C7C503CFD}"/>
                </a:ext>
              </a:extLst>
            </p:cNvPr>
            <p:cNvSpPr txBox="1"/>
            <p:nvPr/>
          </p:nvSpPr>
          <p:spPr>
            <a:xfrm>
              <a:off x="3494684" y="1406767"/>
              <a:ext cx="5331656" cy="7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MODEL RESULTS</a:t>
              </a:r>
            </a:p>
            <a:p>
              <a:r>
                <a:rPr lang="en-US" dirty="0"/>
                <a:t> 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B1EBCA8E-0D65-418B-8B90-63698C79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68" y="2414587"/>
            <a:ext cx="6144108" cy="28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6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2D80B5C-5887-4F78-8CD5-354B4A869478}"/>
              </a:ext>
            </a:extLst>
          </p:cNvPr>
          <p:cNvSpPr/>
          <p:nvPr/>
        </p:nvSpPr>
        <p:spPr>
          <a:xfrm>
            <a:off x="-77438" y="-290458"/>
            <a:ext cx="12269437" cy="7126607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projection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rgbClr val="A7927F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317205" y="314146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1C6A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451E849-1EAA-48B5-9763-2532B05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27" name="Group 1">
            <a:extLst>
              <a:ext uri="{FF2B5EF4-FFF2-40B4-BE49-F238E27FC236}">
                <a16:creationId xmlns:a16="http://schemas.microsoft.com/office/drawing/2014/main" id="{689C1113-7082-420B-B15A-42F8E1E07AFF}"/>
              </a:ext>
            </a:extLst>
          </p:cNvPr>
          <p:cNvGrpSpPr/>
          <p:nvPr/>
        </p:nvGrpSpPr>
        <p:grpSpPr>
          <a:xfrm>
            <a:off x="77437" y="1403864"/>
            <a:ext cx="3702722" cy="4572000"/>
            <a:chOff x="283047" y="1403864"/>
            <a:chExt cx="3702722" cy="45720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4E49494-E694-4B88-9E08-43659E968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75254" y="1403864"/>
              <a:ext cx="0" cy="4572000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3683632-BEE3-48B9-8D5B-D08E43016EC9}"/>
                </a:ext>
              </a:extLst>
            </p:cNvPr>
            <p:cNvSpPr/>
            <p:nvPr/>
          </p:nvSpPr>
          <p:spPr>
            <a:xfrm>
              <a:off x="283047" y="5259576"/>
              <a:ext cx="469611" cy="444209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95B7FFC5-09E2-4E4A-9C10-5F81D4F2511D}"/>
                </a:ext>
              </a:extLst>
            </p:cNvPr>
            <p:cNvSpPr/>
            <p:nvPr/>
          </p:nvSpPr>
          <p:spPr>
            <a:xfrm>
              <a:off x="398035" y="2448749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E350BDB-2EBE-4230-875F-869E66296C9F}"/>
                </a:ext>
              </a:extLst>
            </p:cNvPr>
            <p:cNvSpPr/>
            <p:nvPr/>
          </p:nvSpPr>
          <p:spPr>
            <a:xfrm>
              <a:off x="390349" y="3171211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330C873-4BAD-4697-807B-459E0E1ACFE0}"/>
                </a:ext>
              </a:extLst>
            </p:cNvPr>
            <p:cNvCxnSpPr>
              <a:cxnSpLocks/>
              <a:stCxn id="34" idx="4"/>
              <a:endCxn id="40" idx="0"/>
            </p:cNvCxnSpPr>
            <p:nvPr/>
          </p:nvCxnSpPr>
          <p:spPr>
            <a:xfrm>
              <a:off x="517854" y="1950981"/>
              <a:ext cx="0" cy="3393904"/>
            </a:xfrm>
            <a:prstGeom prst="line">
              <a:avLst/>
            </a:prstGeom>
            <a:ln>
              <a:solidFill>
                <a:srgbClr val="A79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FC552A42-5B61-4DC2-ABF7-B6F588CB98CC}"/>
                </a:ext>
              </a:extLst>
            </p:cNvPr>
            <p:cNvSpPr/>
            <p:nvPr/>
          </p:nvSpPr>
          <p:spPr>
            <a:xfrm>
              <a:off x="387785" y="389367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1915FD2F-51D3-4B9C-B0DD-217C76B7DC8C}"/>
                </a:ext>
              </a:extLst>
            </p:cNvPr>
            <p:cNvSpPr/>
            <p:nvPr/>
          </p:nvSpPr>
          <p:spPr>
            <a:xfrm>
              <a:off x="378727" y="1672728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C4385A87-5F14-4446-922E-343D20FB52B8}"/>
                </a:ext>
              </a:extLst>
            </p:cNvPr>
            <p:cNvSpPr txBox="1"/>
            <p:nvPr/>
          </p:nvSpPr>
          <p:spPr>
            <a:xfrm>
              <a:off x="770775" y="2422474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 size choice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19FA997E-EA40-48B4-B8B3-96DE2DAD917A}"/>
                </a:ext>
              </a:extLst>
            </p:cNvPr>
            <p:cNvSpPr txBox="1"/>
            <p:nvPr/>
          </p:nvSpPr>
          <p:spPr>
            <a:xfrm>
              <a:off x="752658" y="3171211"/>
              <a:ext cx="2393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 implementation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46723014-D9D3-4900-B240-4C4AF1DDD97A}"/>
                </a:ext>
              </a:extLst>
            </p:cNvPr>
            <p:cNvSpPr txBox="1"/>
            <p:nvPr/>
          </p:nvSpPr>
          <p:spPr>
            <a:xfrm>
              <a:off x="766284" y="386352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A7927F"/>
                  </a:solidFill>
                  <a:effectLst/>
                  <a:uLnTx/>
                  <a:uFillTx/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Sample of the final data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177DEBBE-2948-4A75-9318-147C73F73B8C}"/>
                </a:ext>
              </a:extLst>
            </p:cNvPr>
            <p:cNvSpPr txBox="1"/>
            <p:nvPr/>
          </p:nvSpPr>
          <p:spPr>
            <a:xfrm>
              <a:off x="776799" y="4618177"/>
              <a:ext cx="3208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Results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FF24DDB-9EAF-42AA-98E7-7CBFE6031F9A}"/>
                </a:ext>
              </a:extLst>
            </p:cNvPr>
            <p:cNvSpPr txBox="1"/>
            <p:nvPr/>
          </p:nvSpPr>
          <p:spPr>
            <a:xfrm>
              <a:off x="784485" y="5158514"/>
              <a:ext cx="2974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Worst and best </a:t>
              </a:r>
              <a:r>
                <a:rPr lang="en-US" sz="1600" dirty="0" err="1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forcasted</a:t>
              </a: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days</a:t>
              </a:r>
              <a:endParaRPr kumimoji="0" lang="en-ID" sz="160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2E2A5581-9666-4649-8EA6-920A89BD4AF2}"/>
                </a:ext>
              </a:extLst>
            </p:cNvPr>
            <p:cNvSpPr/>
            <p:nvPr/>
          </p:nvSpPr>
          <p:spPr>
            <a:xfrm>
              <a:off x="378727" y="5344885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67">
              <a:extLst>
                <a:ext uri="{FF2B5EF4-FFF2-40B4-BE49-F238E27FC236}">
                  <a16:creationId xmlns:a16="http://schemas.microsoft.com/office/drawing/2014/main" id="{F165EA77-1582-437C-B8E4-324D79FA7D65}"/>
                </a:ext>
              </a:extLst>
            </p:cNvPr>
            <p:cNvSpPr txBox="1"/>
            <p:nvPr/>
          </p:nvSpPr>
          <p:spPr>
            <a:xfrm>
              <a:off x="781468" y="1642578"/>
              <a:ext cx="26324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A7927F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Introducing the concept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A7927F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ABA287D9-9944-42D2-B59D-5000A80A983E}"/>
                </a:ext>
              </a:extLst>
            </p:cNvPr>
            <p:cNvSpPr/>
            <p:nvPr/>
          </p:nvSpPr>
          <p:spPr>
            <a:xfrm>
              <a:off x="378727" y="4664963"/>
              <a:ext cx="278253" cy="278253"/>
            </a:xfrm>
            <a:prstGeom prst="ellipse">
              <a:avLst/>
            </a:prstGeom>
            <a:solidFill>
              <a:srgbClr val="A79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AFA0A00-D960-4F12-808B-D76496056157}"/>
              </a:ext>
            </a:extLst>
          </p:cNvPr>
          <p:cNvGrpSpPr/>
          <p:nvPr/>
        </p:nvGrpSpPr>
        <p:grpSpPr>
          <a:xfrm>
            <a:off x="5365225" y="886861"/>
            <a:ext cx="5331656" cy="793445"/>
            <a:chOff x="3494684" y="1139482"/>
            <a:chExt cx="5331656" cy="101632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1701B5-A5F6-40EA-885D-416B82923972}"/>
                </a:ext>
              </a:extLst>
            </p:cNvPr>
            <p:cNvSpPr/>
            <p:nvPr/>
          </p:nvSpPr>
          <p:spPr>
            <a:xfrm>
              <a:off x="3494684" y="1139482"/>
              <a:ext cx="5331656" cy="914400"/>
            </a:xfrm>
            <a:prstGeom prst="rect">
              <a:avLst/>
            </a:prstGeom>
            <a:noFill/>
            <a:ln>
              <a:solidFill>
                <a:srgbClr val="A79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FE094B8-ACDB-4BF4-9FB6-747C7C503CFD}"/>
                </a:ext>
              </a:extLst>
            </p:cNvPr>
            <p:cNvSpPr txBox="1"/>
            <p:nvPr/>
          </p:nvSpPr>
          <p:spPr>
            <a:xfrm>
              <a:off x="3494684" y="1406767"/>
              <a:ext cx="5331656" cy="7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Over </a:t>
              </a:r>
              <a:r>
                <a:rPr lang="en-US" sz="1400" dirty="0" err="1">
                  <a:solidFill>
                    <a:schemeClr val="bg1"/>
                  </a:solidFill>
                </a:rPr>
                <a:t>forcasted</a:t>
              </a:r>
              <a:r>
                <a:rPr lang="en-US" sz="1400" dirty="0">
                  <a:solidFill>
                    <a:schemeClr val="bg1"/>
                  </a:solidFill>
                </a:rPr>
                <a:t>, worst and best predicted days</a:t>
              </a:r>
            </a:p>
            <a:p>
              <a:r>
                <a:rPr lang="en-US" dirty="0"/>
                <a:t>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84ACDFE-4121-4067-BD7A-670DF9CF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78" y="2611570"/>
            <a:ext cx="3809534" cy="26533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B5D43DB-CACC-4C3D-892D-3DDF5435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75" y="2587875"/>
            <a:ext cx="4125760" cy="267742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A766349-86AF-43D3-B6B9-A9020EFC48F3}"/>
              </a:ext>
            </a:extLst>
          </p:cNvPr>
          <p:cNvSpPr txBox="1"/>
          <p:nvPr/>
        </p:nvSpPr>
        <p:spPr>
          <a:xfrm>
            <a:off x="4954019" y="2158164"/>
            <a:ext cx="285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Over </a:t>
            </a:r>
            <a:r>
              <a:rPr lang="fr-FR" sz="1400" dirty="0" err="1">
                <a:solidFill>
                  <a:schemeClr val="bg1"/>
                </a:solidFill>
              </a:rPr>
              <a:t>forcasted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days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9077283-F36F-4C79-9DBC-6C24A5DCC88B}"/>
              </a:ext>
            </a:extLst>
          </p:cNvPr>
          <p:cNvSpPr txBox="1"/>
          <p:nvPr/>
        </p:nvSpPr>
        <p:spPr>
          <a:xfrm>
            <a:off x="9163139" y="2126855"/>
            <a:ext cx="285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</a:rPr>
              <a:t>Worst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forcasted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days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07369F9-0AC9-4368-8A4E-441AB9B6AE6F}"/>
              </a:ext>
            </a:extLst>
          </p:cNvPr>
          <p:cNvSpPr txBox="1"/>
          <p:nvPr/>
        </p:nvSpPr>
        <p:spPr>
          <a:xfrm>
            <a:off x="4382031" y="5407485"/>
            <a:ext cx="28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We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noticed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that</a:t>
            </a:r>
            <a:r>
              <a:rPr lang="fr-FR" sz="1200" dirty="0">
                <a:solidFill>
                  <a:schemeClr val="bg1"/>
                </a:solidFill>
              </a:rPr>
              <a:t> the </a:t>
            </a:r>
            <a:r>
              <a:rPr lang="fr-FR" sz="1200" dirty="0" err="1">
                <a:solidFill>
                  <a:schemeClr val="bg1"/>
                </a:solidFill>
              </a:rPr>
              <a:t>majority</a:t>
            </a:r>
            <a:r>
              <a:rPr lang="fr-FR" sz="1200" dirty="0">
                <a:solidFill>
                  <a:schemeClr val="bg1"/>
                </a:solidFill>
              </a:rPr>
              <a:t> of the over </a:t>
            </a:r>
            <a:r>
              <a:rPr lang="fr-FR" sz="1200" dirty="0" err="1">
                <a:solidFill>
                  <a:schemeClr val="bg1"/>
                </a:solidFill>
              </a:rPr>
              <a:t>forcasted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days</a:t>
            </a:r>
            <a:r>
              <a:rPr lang="fr-FR" sz="1200" dirty="0">
                <a:solidFill>
                  <a:schemeClr val="bg1"/>
                </a:solidFill>
              </a:rPr>
              <a:t> are in </a:t>
            </a:r>
            <a:r>
              <a:rPr lang="fr-FR" sz="1200" dirty="0" err="1">
                <a:solidFill>
                  <a:schemeClr val="bg1"/>
                </a:solidFill>
              </a:rPr>
              <a:t>January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D77BEA7-3731-45E7-9F13-47C0016CF69B}"/>
              </a:ext>
            </a:extLst>
          </p:cNvPr>
          <p:cNvSpPr txBox="1"/>
          <p:nvPr/>
        </p:nvSpPr>
        <p:spPr>
          <a:xfrm>
            <a:off x="8695177" y="5450901"/>
            <a:ext cx="28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The </a:t>
            </a:r>
            <a:r>
              <a:rPr lang="fr-FR" sz="1200" dirty="0" err="1">
                <a:solidFill>
                  <a:schemeClr val="bg1"/>
                </a:solidFill>
              </a:rPr>
              <a:t>majority</a:t>
            </a:r>
            <a:r>
              <a:rPr lang="fr-FR" sz="1200" dirty="0">
                <a:solidFill>
                  <a:schemeClr val="bg1"/>
                </a:solidFill>
              </a:rPr>
              <a:t> of the </a:t>
            </a:r>
            <a:r>
              <a:rPr lang="fr-FR" sz="1200" dirty="0" err="1">
                <a:solidFill>
                  <a:schemeClr val="bg1"/>
                </a:solidFill>
              </a:rPr>
              <a:t>worst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forcasted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days</a:t>
            </a:r>
            <a:r>
              <a:rPr lang="fr-FR" sz="1200" dirty="0">
                <a:solidFill>
                  <a:schemeClr val="bg1"/>
                </a:solidFill>
              </a:rPr>
              <a:t> are in March</a:t>
            </a:r>
          </a:p>
        </p:txBody>
      </p:sp>
    </p:spTree>
    <p:extLst>
      <p:ext uri="{BB962C8B-B14F-4D97-AF65-F5344CB8AC3E}">
        <p14:creationId xmlns:p14="http://schemas.microsoft.com/office/powerpoint/2010/main" val="54804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2026" y="-1"/>
            <a:ext cx="12192000" cy="6858001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Description 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2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/>
          <p:nvPr/>
        </p:nvCxnSpPr>
        <p:spPr>
          <a:xfrm>
            <a:off x="3425371" y="1611086"/>
            <a:ext cx="0" cy="377371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50127" y="3802352"/>
            <a:ext cx="469611" cy="444209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47144" y="28808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77833" y="2997468"/>
            <a:ext cx="2264" cy="113850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07751F0-6287-4B9B-B95C-5995D8050DDE}"/>
              </a:ext>
            </a:extLst>
          </p:cNvPr>
          <p:cNvSpPr txBox="1"/>
          <p:nvPr/>
        </p:nvSpPr>
        <p:spPr>
          <a:xfrm>
            <a:off x="873125" y="2912368"/>
            <a:ext cx="174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 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6E7826-7208-4FD7-81D7-778CFC91AE3C}"/>
              </a:ext>
            </a:extLst>
          </p:cNvPr>
          <p:cNvSpPr txBox="1"/>
          <p:nvPr/>
        </p:nvSpPr>
        <p:spPr>
          <a:xfrm>
            <a:off x="858178" y="3881573"/>
            <a:ext cx="174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Energy data 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5227554" y="3542274"/>
            <a:ext cx="60129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C4619E51-ACB9-4634-883A-4BB61F195614}"/>
              </a:ext>
            </a:extLst>
          </p:cNvPr>
          <p:cNvSpPr/>
          <p:nvPr/>
        </p:nvSpPr>
        <p:spPr>
          <a:xfrm>
            <a:off x="5828342" y="2413599"/>
            <a:ext cx="2992515" cy="3062444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9756B848-79AB-4DB9-A5B6-2C678BDDF765}"/>
              </a:ext>
            </a:extLst>
          </p:cNvPr>
          <p:cNvSpPr/>
          <p:nvPr/>
        </p:nvSpPr>
        <p:spPr>
          <a:xfrm>
            <a:off x="7035327" y="2128239"/>
            <a:ext cx="584697" cy="598361"/>
          </a:xfrm>
          <a:prstGeom prst="ellipse">
            <a:avLst/>
          </a:prstGeom>
          <a:gradFill>
            <a:gsLst>
              <a:gs pos="0">
                <a:srgbClr val="0BD0D9"/>
              </a:gs>
              <a:gs pos="100000">
                <a:srgbClr val="41ECF5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8">
            <a:extLst>
              <a:ext uri="{FF2B5EF4-FFF2-40B4-BE49-F238E27FC236}">
                <a16:creationId xmlns:a16="http://schemas.microsoft.com/office/drawing/2014/main" id="{5D528184-81CE-4BB4-9B96-57578989CE29}"/>
              </a:ext>
            </a:extLst>
          </p:cNvPr>
          <p:cNvSpPr/>
          <p:nvPr/>
        </p:nvSpPr>
        <p:spPr>
          <a:xfrm>
            <a:off x="5546989" y="3642135"/>
            <a:ext cx="584697" cy="598361"/>
          </a:xfrm>
          <a:prstGeom prst="ellipse">
            <a:avLst/>
          </a:prstGeom>
          <a:gradFill>
            <a:gsLst>
              <a:gs pos="0">
                <a:srgbClr val="CEDC00"/>
              </a:gs>
              <a:gs pos="100000">
                <a:srgbClr val="F0FF29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25">
            <a:extLst>
              <a:ext uri="{FF2B5EF4-FFF2-40B4-BE49-F238E27FC236}">
                <a16:creationId xmlns:a16="http://schemas.microsoft.com/office/drawing/2014/main" id="{9BB8225D-1911-4453-AD32-BED93AFEFE8C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7324599" y="2726600"/>
            <a:ext cx="3077" cy="52599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0">
            <a:extLst>
              <a:ext uri="{FF2B5EF4-FFF2-40B4-BE49-F238E27FC236}">
                <a16:creationId xmlns:a16="http://schemas.microsoft.com/office/drawing/2014/main" id="{2D823675-9DB0-45CD-8EB3-AC825AC8479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7327676" y="4709915"/>
            <a:ext cx="0" cy="4288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1">
            <a:extLst>
              <a:ext uri="{FF2B5EF4-FFF2-40B4-BE49-F238E27FC236}">
                <a16:creationId xmlns:a16="http://schemas.microsoft.com/office/drawing/2014/main" id="{C17704AA-07D9-41B1-BD29-78EED7BDBEF5}"/>
              </a:ext>
            </a:extLst>
          </p:cNvPr>
          <p:cNvCxnSpPr>
            <a:cxnSpLocks/>
          </p:cNvCxnSpPr>
          <p:nvPr/>
        </p:nvCxnSpPr>
        <p:spPr>
          <a:xfrm flipH="1">
            <a:off x="8010817" y="3984476"/>
            <a:ext cx="516133" cy="29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3">
            <a:extLst>
              <a:ext uri="{FF2B5EF4-FFF2-40B4-BE49-F238E27FC236}">
                <a16:creationId xmlns:a16="http://schemas.microsoft.com/office/drawing/2014/main" id="{DE7FB6A4-7CFE-4865-B7B7-B02551BEB64D}"/>
              </a:ext>
            </a:extLst>
          </p:cNvPr>
          <p:cNvCxnSpPr>
            <a:cxnSpLocks/>
            <a:endCxn id="44" idx="6"/>
          </p:cNvCxnSpPr>
          <p:nvPr/>
        </p:nvCxnSpPr>
        <p:spPr>
          <a:xfrm flipH="1">
            <a:off x="6131686" y="3941316"/>
            <a:ext cx="56461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EAF6EAC-F476-4BCE-8079-AD3276E71F99}"/>
              </a:ext>
            </a:extLst>
          </p:cNvPr>
          <p:cNvSpPr/>
          <p:nvPr/>
        </p:nvSpPr>
        <p:spPr>
          <a:xfrm>
            <a:off x="5828343" y="1749287"/>
            <a:ext cx="2992515" cy="29712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time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4A13E45-5605-4F09-9C0C-9CDA27195D10}"/>
              </a:ext>
            </a:extLst>
          </p:cNvPr>
          <p:cNvSpPr/>
          <p:nvPr/>
        </p:nvSpPr>
        <p:spPr>
          <a:xfrm>
            <a:off x="8932567" y="2470129"/>
            <a:ext cx="2992515" cy="59836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sz="1600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E2AC7C-8E7A-46C3-9732-B2B80BF94F99}"/>
              </a:ext>
            </a:extLst>
          </p:cNvPr>
          <p:cNvSpPr/>
          <p:nvPr/>
        </p:nvSpPr>
        <p:spPr>
          <a:xfrm>
            <a:off x="8932567" y="4755744"/>
            <a:ext cx="2992515" cy="59836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sz="1600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B57A66-1358-4F27-B989-468F09914ED8}"/>
              </a:ext>
            </a:extLst>
          </p:cNvPr>
          <p:cNvSpPr/>
          <p:nvPr/>
        </p:nvSpPr>
        <p:spPr>
          <a:xfrm>
            <a:off x="9300445" y="3645642"/>
            <a:ext cx="2624637" cy="59836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004A02-4CC1-47CB-9BC7-3804F7F23CD2}"/>
              </a:ext>
            </a:extLst>
          </p:cNvPr>
          <p:cNvSpPr/>
          <p:nvPr/>
        </p:nvSpPr>
        <p:spPr>
          <a:xfrm>
            <a:off x="9166492" y="3791865"/>
            <a:ext cx="2992515" cy="30700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biomass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brown coal/lignite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gas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coal-derived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hard coal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oil shale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fossil peat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geothermal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hydro pumped storage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hydro run-of-river and poundage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hydro water reservoir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marine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nuclear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other </a:t>
            </a:r>
            <a:r>
              <a:rPr lang="en-US" sz="1100" dirty="0" err="1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renewblae</a:t>
            </a: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waste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wind offshore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Generation solar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0FA7712-54D4-45A3-9844-020C76E3AFC9}"/>
              </a:ext>
            </a:extLst>
          </p:cNvPr>
          <p:cNvSpPr/>
          <p:nvPr/>
        </p:nvSpPr>
        <p:spPr>
          <a:xfrm>
            <a:off x="3425371" y="3848819"/>
            <a:ext cx="2992515" cy="29712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Price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Price actual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Price day ahead 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    </a:t>
            </a:r>
          </a:p>
        </p:txBody>
      </p:sp>
      <p:sp>
        <p:nvSpPr>
          <p:cNvPr id="115" name="Oval 18">
            <a:extLst>
              <a:ext uri="{FF2B5EF4-FFF2-40B4-BE49-F238E27FC236}">
                <a16:creationId xmlns:a16="http://schemas.microsoft.com/office/drawing/2014/main" id="{8378D95F-D7EE-4EFE-B01A-ADA326E65FC1}"/>
              </a:ext>
            </a:extLst>
          </p:cNvPr>
          <p:cNvSpPr/>
          <p:nvPr/>
        </p:nvSpPr>
        <p:spPr>
          <a:xfrm>
            <a:off x="7035327" y="5138746"/>
            <a:ext cx="584697" cy="598361"/>
          </a:xfrm>
          <a:prstGeom prst="ellipse">
            <a:avLst/>
          </a:prstGeom>
          <a:gradFill>
            <a:gsLst>
              <a:gs pos="0">
                <a:srgbClr val="CEDC00"/>
              </a:gs>
              <a:gs pos="100000">
                <a:srgbClr val="F0FF29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7">
            <a:extLst>
              <a:ext uri="{FF2B5EF4-FFF2-40B4-BE49-F238E27FC236}">
                <a16:creationId xmlns:a16="http://schemas.microsoft.com/office/drawing/2014/main" id="{24909870-2FD5-4485-B847-DF70868206C4}"/>
              </a:ext>
            </a:extLst>
          </p:cNvPr>
          <p:cNvSpPr/>
          <p:nvPr/>
        </p:nvSpPr>
        <p:spPr>
          <a:xfrm>
            <a:off x="8526950" y="3641752"/>
            <a:ext cx="584697" cy="598361"/>
          </a:xfrm>
          <a:prstGeom prst="ellipse">
            <a:avLst/>
          </a:prstGeom>
          <a:gradFill>
            <a:gsLst>
              <a:gs pos="0">
                <a:srgbClr val="0BD0D9"/>
              </a:gs>
              <a:gs pos="100000">
                <a:srgbClr val="41ECF5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24999A-7149-41FA-89AC-910271D27F63}"/>
              </a:ext>
            </a:extLst>
          </p:cNvPr>
          <p:cNvSpPr/>
          <p:nvPr/>
        </p:nvSpPr>
        <p:spPr>
          <a:xfrm>
            <a:off x="5845554" y="5944722"/>
            <a:ext cx="2992515" cy="29712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Total load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Total load actual 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  </a:t>
            </a:r>
          </a:p>
        </p:txBody>
      </p:sp>
      <p:sp>
        <p:nvSpPr>
          <p:cNvPr id="94" name="Slide Number Placeholder 3">
            <a:extLst>
              <a:ext uri="{FF2B5EF4-FFF2-40B4-BE49-F238E27FC236}">
                <a16:creationId xmlns:a16="http://schemas.microsoft.com/office/drawing/2014/main" id="{43A8768F-CE52-41AB-B4C6-BB85F21E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5</a:t>
            </a:fld>
            <a:endParaRPr lang="en-US"/>
          </a:p>
        </p:txBody>
      </p:sp>
      <p:grpSp>
        <p:nvGrpSpPr>
          <p:cNvPr id="109" name="Group 542">
            <a:extLst>
              <a:ext uri="{FF2B5EF4-FFF2-40B4-BE49-F238E27FC236}">
                <a16:creationId xmlns:a16="http://schemas.microsoft.com/office/drawing/2014/main" id="{9630B5C4-3A8A-47D9-8B7B-2A99C9B98FF5}"/>
              </a:ext>
            </a:extLst>
          </p:cNvPr>
          <p:cNvGrpSpPr/>
          <p:nvPr/>
        </p:nvGrpSpPr>
        <p:grpSpPr>
          <a:xfrm>
            <a:off x="6696302" y="3257010"/>
            <a:ext cx="1315260" cy="1454218"/>
            <a:chOff x="5537539" y="2335977"/>
            <a:chExt cx="1157120" cy="2061311"/>
          </a:xfrm>
          <a:solidFill>
            <a:schemeClr val="accent1"/>
          </a:solidFill>
        </p:grpSpPr>
        <p:sp>
          <p:nvSpPr>
            <p:cNvPr id="110" name="Freeform: Shape 571">
              <a:extLst>
                <a:ext uri="{FF2B5EF4-FFF2-40B4-BE49-F238E27FC236}">
                  <a16:creationId xmlns:a16="http://schemas.microsoft.com/office/drawing/2014/main" id="{61BD4CA4-EE36-4903-AEA6-A03CD445203B}"/>
                </a:ext>
              </a:extLst>
            </p:cNvPr>
            <p:cNvSpPr/>
            <p:nvPr/>
          </p:nvSpPr>
          <p:spPr>
            <a:xfrm>
              <a:off x="5537852" y="2496480"/>
              <a:ext cx="1156465" cy="606268"/>
            </a:xfrm>
            <a:custGeom>
              <a:avLst/>
              <a:gdLst>
                <a:gd name="connsiteX0" fmla="*/ 701 w 1156465"/>
                <a:gd name="connsiteY0" fmla="*/ 0 h 606268"/>
                <a:gd name="connsiteX1" fmla="*/ 143682 w 1156465"/>
                <a:gd name="connsiteY1" fmla="*/ 60977 h 606268"/>
                <a:gd name="connsiteX2" fmla="*/ 393899 w 1156465"/>
                <a:gd name="connsiteY2" fmla="*/ 96723 h 606268"/>
                <a:gd name="connsiteX3" fmla="*/ 619935 w 1156465"/>
                <a:gd name="connsiteY3" fmla="*/ 103381 h 606268"/>
                <a:gd name="connsiteX4" fmla="*/ 1035562 w 1156465"/>
                <a:gd name="connsiteY4" fmla="*/ 55721 h 606268"/>
                <a:gd name="connsiteX5" fmla="*/ 1157867 w 1156465"/>
                <a:gd name="connsiteY5" fmla="*/ 350 h 606268"/>
                <a:gd name="connsiteX6" fmla="*/ 1157867 w 1156465"/>
                <a:gd name="connsiteY6" fmla="*/ 15069 h 606268"/>
                <a:gd name="connsiteX7" fmla="*/ 1158217 w 1156465"/>
                <a:gd name="connsiteY7" fmla="*/ 477305 h 606268"/>
                <a:gd name="connsiteX8" fmla="*/ 1136490 w 1156465"/>
                <a:gd name="connsiteY8" fmla="*/ 519007 h 606268"/>
                <a:gd name="connsiteX9" fmla="*/ 1049229 w 1156465"/>
                <a:gd name="connsiteY9" fmla="*/ 557206 h 606268"/>
                <a:gd name="connsiteX10" fmla="*/ 819338 w 1156465"/>
                <a:gd name="connsiteY10" fmla="*/ 598558 h 606268"/>
                <a:gd name="connsiteX11" fmla="*/ 524264 w 1156465"/>
                <a:gd name="connsiteY11" fmla="*/ 609072 h 606268"/>
                <a:gd name="connsiteX12" fmla="*/ 129314 w 1156465"/>
                <a:gd name="connsiteY12" fmla="*/ 562112 h 606268"/>
                <a:gd name="connsiteX13" fmla="*/ 31890 w 1156465"/>
                <a:gd name="connsiteY13" fmla="*/ 524264 h 606268"/>
                <a:gd name="connsiteX14" fmla="*/ 0 w 1156465"/>
                <a:gd name="connsiteY14" fmla="*/ 469945 h 606268"/>
                <a:gd name="connsiteX15" fmla="*/ 701 w 1156465"/>
                <a:gd name="connsiteY15" fmla="*/ 15420 h 606268"/>
                <a:gd name="connsiteX16" fmla="*/ 701 w 1156465"/>
                <a:gd name="connsiteY16" fmla="*/ 0 h 60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6465" h="606268">
                  <a:moveTo>
                    <a:pt x="701" y="0"/>
                  </a:moveTo>
                  <a:cubicBezTo>
                    <a:pt x="43805" y="34344"/>
                    <a:pt x="93568" y="48712"/>
                    <a:pt x="143682" y="60977"/>
                  </a:cubicBezTo>
                  <a:cubicBezTo>
                    <a:pt x="226036" y="80953"/>
                    <a:pt x="309442" y="92517"/>
                    <a:pt x="393899" y="96723"/>
                  </a:cubicBezTo>
                  <a:cubicBezTo>
                    <a:pt x="469244" y="100577"/>
                    <a:pt x="544590" y="104432"/>
                    <a:pt x="619935" y="103381"/>
                  </a:cubicBezTo>
                  <a:cubicBezTo>
                    <a:pt x="759762" y="101278"/>
                    <a:pt x="899239" y="91466"/>
                    <a:pt x="1035562" y="55721"/>
                  </a:cubicBezTo>
                  <a:cubicBezTo>
                    <a:pt x="1078667" y="44506"/>
                    <a:pt x="1120369" y="30138"/>
                    <a:pt x="1157867" y="350"/>
                  </a:cubicBezTo>
                  <a:cubicBezTo>
                    <a:pt x="1157867" y="6308"/>
                    <a:pt x="1157867" y="10864"/>
                    <a:pt x="1157867" y="15069"/>
                  </a:cubicBezTo>
                  <a:cubicBezTo>
                    <a:pt x="1157867" y="169264"/>
                    <a:pt x="1157516" y="323109"/>
                    <a:pt x="1158217" y="477305"/>
                  </a:cubicBezTo>
                  <a:cubicBezTo>
                    <a:pt x="1158217" y="496579"/>
                    <a:pt x="1150858" y="508845"/>
                    <a:pt x="1136490" y="519007"/>
                  </a:cubicBezTo>
                  <a:cubicBezTo>
                    <a:pt x="1109856" y="537581"/>
                    <a:pt x="1079718" y="548094"/>
                    <a:pt x="1049229" y="557206"/>
                  </a:cubicBezTo>
                  <a:cubicBezTo>
                    <a:pt x="974234" y="579284"/>
                    <a:pt x="897137" y="590148"/>
                    <a:pt x="819338" y="598558"/>
                  </a:cubicBezTo>
                  <a:cubicBezTo>
                    <a:pt x="721214" y="609072"/>
                    <a:pt x="622739" y="610824"/>
                    <a:pt x="524264" y="609072"/>
                  </a:cubicBezTo>
                  <a:cubicBezTo>
                    <a:pt x="391095" y="606618"/>
                    <a:pt x="258628" y="596806"/>
                    <a:pt x="129314" y="562112"/>
                  </a:cubicBezTo>
                  <a:cubicBezTo>
                    <a:pt x="96022" y="553001"/>
                    <a:pt x="63781" y="538632"/>
                    <a:pt x="31890" y="524264"/>
                  </a:cubicBezTo>
                  <a:cubicBezTo>
                    <a:pt x="9462" y="514452"/>
                    <a:pt x="0" y="496579"/>
                    <a:pt x="0" y="469945"/>
                  </a:cubicBezTo>
                  <a:cubicBezTo>
                    <a:pt x="1051" y="318554"/>
                    <a:pt x="701" y="166811"/>
                    <a:pt x="701" y="15420"/>
                  </a:cubicBezTo>
                  <a:cubicBezTo>
                    <a:pt x="701" y="11214"/>
                    <a:pt x="701" y="6658"/>
                    <a:pt x="701" y="0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572">
              <a:extLst>
                <a:ext uri="{FF2B5EF4-FFF2-40B4-BE49-F238E27FC236}">
                  <a16:creationId xmlns:a16="http://schemas.microsoft.com/office/drawing/2014/main" id="{BDE6F9C6-C1E6-4CBE-86B9-CCC314DB1FD4}"/>
                </a:ext>
              </a:extLst>
            </p:cNvPr>
            <p:cNvSpPr/>
            <p:nvPr/>
          </p:nvSpPr>
          <p:spPr>
            <a:xfrm>
              <a:off x="5538194" y="3144451"/>
              <a:ext cx="1156465" cy="606268"/>
            </a:xfrm>
            <a:custGeom>
              <a:avLst/>
              <a:gdLst>
                <a:gd name="connsiteX0" fmla="*/ 1157875 w 1156465"/>
                <a:gd name="connsiteY0" fmla="*/ 3154 h 606268"/>
                <a:gd name="connsiteX1" fmla="*/ 1157875 w 1156465"/>
                <a:gd name="connsiteY1" fmla="*/ 12616 h 606268"/>
                <a:gd name="connsiteX2" fmla="*/ 1158226 w 1156465"/>
                <a:gd name="connsiteY2" fmla="*/ 478706 h 606268"/>
                <a:gd name="connsiteX3" fmla="*/ 1141404 w 1156465"/>
                <a:gd name="connsiteY3" fmla="*/ 513751 h 606268"/>
                <a:gd name="connsiteX4" fmla="*/ 1043981 w 1156465"/>
                <a:gd name="connsiteY4" fmla="*/ 557556 h 606268"/>
                <a:gd name="connsiteX5" fmla="*/ 802525 w 1156465"/>
                <a:gd name="connsiteY5" fmla="*/ 598909 h 606268"/>
                <a:gd name="connsiteX6" fmla="*/ 525324 w 1156465"/>
                <a:gd name="connsiteY6" fmla="*/ 608371 h 606268"/>
                <a:gd name="connsiteX7" fmla="*/ 132827 w 1156465"/>
                <a:gd name="connsiteY7" fmla="*/ 562112 h 606268"/>
                <a:gd name="connsiteX8" fmla="*/ 34001 w 1156465"/>
                <a:gd name="connsiteY8" fmla="*/ 524615 h 606268"/>
                <a:gd name="connsiteX9" fmla="*/ 8 w 1156465"/>
                <a:gd name="connsiteY9" fmla="*/ 467843 h 606268"/>
                <a:gd name="connsiteX10" fmla="*/ 709 w 1156465"/>
                <a:gd name="connsiteY10" fmla="*/ 14368 h 606268"/>
                <a:gd name="connsiteX11" fmla="*/ 709 w 1156465"/>
                <a:gd name="connsiteY11" fmla="*/ 0 h 606268"/>
                <a:gd name="connsiteX12" fmla="*/ 225694 w 1156465"/>
                <a:gd name="connsiteY12" fmla="*/ 76046 h 606268"/>
                <a:gd name="connsiteX13" fmla="*/ 659193 w 1156465"/>
                <a:gd name="connsiteY13" fmla="*/ 101278 h 606268"/>
                <a:gd name="connsiteX14" fmla="*/ 1020151 w 1156465"/>
                <a:gd name="connsiteY14" fmla="*/ 58174 h 606268"/>
                <a:gd name="connsiteX15" fmla="*/ 1082530 w 1156465"/>
                <a:gd name="connsiteY15" fmla="*/ 39250 h 606268"/>
                <a:gd name="connsiteX16" fmla="*/ 1157875 w 1156465"/>
                <a:gd name="connsiteY16" fmla="*/ 3154 h 60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6465" h="606268">
                  <a:moveTo>
                    <a:pt x="1157875" y="3154"/>
                  </a:moveTo>
                  <a:cubicBezTo>
                    <a:pt x="1157875" y="4906"/>
                    <a:pt x="1157875" y="8761"/>
                    <a:pt x="1157875" y="12616"/>
                  </a:cubicBezTo>
                  <a:cubicBezTo>
                    <a:pt x="1157875" y="167863"/>
                    <a:pt x="1157875" y="323460"/>
                    <a:pt x="1158226" y="478706"/>
                  </a:cubicBezTo>
                  <a:cubicBezTo>
                    <a:pt x="1158226" y="493776"/>
                    <a:pt x="1152619" y="504990"/>
                    <a:pt x="1141404" y="513751"/>
                  </a:cubicBezTo>
                  <a:cubicBezTo>
                    <a:pt x="1112668" y="536530"/>
                    <a:pt x="1078675" y="547393"/>
                    <a:pt x="1043981" y="557556"/>
                  </a:cubicBezTo>
                  <a:cubicBezTo>
                    <a:pt x="965131" y="580335"/>
                    <a:pt x="884178" y="591199"/>
                    <a:pt x="802525" y="598909"/>
                  </a:cubicBezTo>
                  <a:cubicBezTo>
                    <a:pt x="710358" y="607670"/>
                    <a:pt x="617841" y="610473"/>
                    <a:pt x="525324" y="608371"/>
                  </a:cubicBezTo>
                  <a:cubicBezTo>
                    <a:pt x="393206" y="605217"/>
                    <a:pt x="261089" y="596105"/>
                    <a:pt x="132827" y="562112"/>
                  </a:cubicBezTo>
                  <a:cubicBezTo>
                    <a:pt x="98833" y="553351"/>
                    <a:pt x="66242" y="538632"/>
                    <a:pt x="34001" y="524615"/>
                  </a:cubicBezTo>
                  <a:cubicBezTo>
                    <a:pt x="10522" y="514101"/>
                    <a:pt x="-342" y="495878"/>
                    <a:pt x="8" y="467843"/>
                  </a:cubicBezTo>
                  <a:cubicBezTo>
                    <a:pt x="1410" y="316801"/>
                    <a:pt x="709" y="165760"/>
                    <a:pt x="709" y="14368"/>
                  </a:cubicBezTo>
                  <a:cubicBezTo>
                    <a:pt x="709" y="9812"/>
                    <a:pt x="709" y="5257"/>
                    <a:pt x="709" y="0"/>
                  </a:cubicBezTo>
                  <a:cubicBezTo>
                    <a:pt x="69046" y="48712"/>
                    <a:pt x="147545" y="62729"/>
                    <a:pt x="225694" y="76046"/>
                  </a:cubicBezTo>
                  <a:cubicBezTo>
                    <a:pt x="369026" y="100928"/>
                    <a:pt x="514110" y="105484"/>
                    <a:pt x="659193" y="101278"/>
                  </a:cubicBezTo>
                  <a:cubicBezTo>
                    <a:pt x="780797" y="97774"/>
                    <a:pt x="901700" y="87261"/>
                    <a:pt x="1020151" y="58174"/>
                  </a:cubicBezTo>
                  <a:cubicBezTo>
                    <a:pt x="1041177" y="52917"/>
                    <a:pt x="1062554" y="47660"/>
                    <a:pt x="1082530" y="39250"/>
                  </a:cubicBezTo>
                  <a:cubicBezTo>
                    <a:pt x="1107762" y="29087"/>
                    <a:pt x="1132293" y="15770"/>
                    <a:pt x="1157875" y="3154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573">
              <a:extLst>
                <a:ext uri="{FF2B5EF4-FFF2-40B4-BE49-F238E27FC236}">
                  <a16:creationId xmlns:a16="http://schemas.microsoft.com/office/drawing/2014/main" id="{A821774B-B5B1-4677-829F-3A5080269E5D}"/>
                </a:ext>
              </a:extLst>
            </p:cNvPr>
            <p:cNvSpPr/>
            <p:nvPr/>
          </p:nvSpPr>
          <p:spPr>
            <a:xfrm>
              <a:off x="5538187" y="3791020"/>
              <a:ext cx="1156465" cy="606268"/>
            </a:xfrm>
            <a:custGeom>
              <a:avLst/>
              <a:gdLst>
                <a:gd name="connsiteX0" fmla="*/ 365 w 1156465"/>
                <a:gd name="connsiteY0" fmla="*/ 0 h 606268"/>
                <a:gd name="connsiteX1" fmla="*/ 188554 w 1156465"/>
                <a:gd name="connsiteY1" fmla="*/ 69738 h 606268"/>
                <a:gd name="connsiteX2" fmla="*/ 443677 w 1156465"/>
                <a:gd name="connsiteY2" fmla="*/ 98825 h 606268"/>
                <a:gd name="connsiteX3" fmla="*/ 609787 w 1156465"/>
                <a:gd name="connsiteY3" fmla="*/ 102680 h 606268"/>
                <a:gd name="connsiteX4" fmla="*/ 1014199 w 1156465"/>
                <a:gd name="connsiteY4" fmla="*/ 59575 h 606268"/>
                <a:gd name="connsiteX5" fmla="*/ 1118982 w 1156465"/>
                <a:gd name="connsiteY5" fmla="*/ 23480 h 606268"/>
                <a:gd name="connsiteX6" fmla="*/ 1155779 w 1156465"/>
                <a:gd name="connsiteY6" fmla="*/ 1402 h 606268"/>
                <a:gd name="connsiteX7" fmla="*/ 1156480 w 1156465"/>
                <a:gd name="connsiteY7" fmla="*/ 14719 h 606268"/>
                <a:gd name="connsiteX8" fmla="*/ 1156830 w 1156465"/>
                <a:gd name="connsiteY8" fmla="*/ 479407 h 606268"/>
                <a:gd name="connsiteX9" fmla="*/ 1140359 w 1156465"/>
                <a:gd name="connsiteY9" fmla="*/ 513400 h 606268"/>
                <a:gd name="connsiteX10" fmla="*/ 1071322 w 1156465"/>
                <a:gd name="connsiteY10" fmla="*/ 548445 h 606268"/>
                <a:gd name="connsiteX11" fmla="*/ 864210 w 1156465"/>
                <a:gd name="connsiteY11" fmla="*/ 592601 h 606268"/>
                <a:gd name="connsiteX12" fmla="*/ 523227 w 1156465"/>
                <a:gd name="connsiteY12" fmla="*/ 608371 h 606268"/>
                <a:gd name="connsiteX13" fmla="*/ 147902 w 1156465"/>
                <a:gd name="connsiteY13" fmla="*/ 566668 h 606268"/>
                <a:gd name="connsiteX14" fmla="*/ 43119 w 1156465"/>
                <a:gd name="connsiteY14" fmla="*/ 530923 h 606268"/>
                <a:gd name="connsiteX15" fmla="*/ 18238 w 1156465"/>
                <a:gd name="connsiteY15" fmla="*/ 515503 h 606268"/>
                <a:gd name="connsiteX16" fmla="*/ 15 w 1156465"/>
                <a:gd name="connsiteY16" fmla="*/ 478356 h 606268"/>
                <a:gd name="connsiteX17" fmla="*/ 365 w 1156465"/>
                <a:gd name="connsiteY17" fmla="*/ 16120 h 606268"/>
                <a:gd name="connsiteX18" fmla="*/ 365 w 1156465"/>
                <a:gd name="connsiteY18" fmla="*/ 0 h 60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6465" h="606268">
                  <a:moveTo>
                    <a:pt x="365" y="0"/>
                  </a:moveTo>
                  <a:cubicBezTo>
                    <a:pt x="57838" y="42404"/>
                    <a:pt x="123020" y="56421"/>
                    <a:pt x="188554" y="69738"/>
                  </a:cubicBezTo>
                  <a:cubicBezTo>
                    <a:pt x="272660" y="86560"/>
                    <a:pt x="357818" y="95671"/>
                    <a:pt x="443677" y="98825"/>
                  </a:cubicBezTo>
                  <a:cubicBezTo>
                    <a:pt x="499047" y="100928"/>
                    <a:pt x="554417" y="103381"/>
                    <a:pt x="609787" y="102680"/>
                  </a:cubicBezTo>
                  <a:cubicBezTo>
                    <a:pt x="745759" y="100227"/>
                    <a:pt x="881381" y="92167"/>
                    <a:pt x="1014199" y="59575"/>
                  </a:cubicBezTo>
                  <a:cubicBezTo>
                    <a:pt x="1049945" y="50814"/>
                    <a:pt x="1084639" y="36797"/>
                    <a:pt x="1118982" y="23480"/>
                  </a:cubicBezTo>
                  <a:cubicBezTo>
                    <a:pt x="1131949" y="18573"/>
                    <a:pt x="1142813" y="9462"/>
                    <a:pt x="1155779" y="1402"/>
                  </a:cubicBezTo>
                  <a:cubicBezTo>
                    <a:pt x="1156129" y="5957"/>
                    <a:pt x="1156480" y="10163"/>
                    <a:pt x="1156480" y="14719"/>
                  </a:cubicBezTo>
                  <a:cubicBezTo>
                    <a:pt x="1156480" y="169615"/>
                    <a:pt x="1156480" y="324511"/>
                    <a:pt x="1156830" y="479407"/>
                  </a:cubicBezTo>
                  <a:cubicBezTo>
                    <a:pt x="1156830" y="494126"/>
                    <a:pt x="1152625" y="506392"/>
                    <a:pt x="1140359" y="513400"/>
                  </a:cubicBezTo>
                  <a:cubicBezTo>
                    <a:pt x="1117931" y="526367"/>
                    <a:pt x="1095503" y="539684"/>
                    <a:pt x="1071322" y="548445"/>
                  </a:cubicBezTo>
                  <a:cubicBezTo>
                    <a:pt x="1004387" y="572625"/>
                    <a:pt x="934649" y="583489"/>
                    <a:pt x="864210" y="592601"/>
                  </a:cubicBezTo>
                  <a:cubicBezTo>
                    <a:pt x="751016" y="606969"/>
                    <a:pt x="637472" y="610473"/>
                    <a:pt x="523227" y="608371"/>
                  </a:cubicBezTo>
                  <a:cubicBezTo>
                    <a:pt x="396717" y="606268"/>
                    <a:pt x="271258" y="596806"/>
                    <a:pt x="147902" y="566668"/>
                  </a:cubicBezTo>
                  <a:cubicBezTo>
                    <a:pt x="112157" y="557907"/>
                    <a:pt x="77813" y="543539"/>
                    <a:pt x="43119" y="530923"/>
                  </a:cubicBezTo>
                  <a:cubicBezTo>
                    <a:pt x="34008" y="527769"/>
                    <a:pt x="25948" y="521461"/>
                    <a:pt x="18238" y="515503"/>
                  </a:cubicBezTo>
                  <a:cubicBezTo>
                    <a:pt x="5622" y="506392"/>
                    <a:pt x="-336" y="494827"/>
                    <a:pt x="15" y="478356"/>
                  </a:cubicBezTo>
                  <a:cubicBezTo>
                    <a:pt x="365" y="324161"/>
                    <a:pt x="365" y="170316"/>
                    <a:pt x="365" y="16120"/>
                  </a:cubicBezTo>
                  <a:cubicBezTo>
                    <a:pt x="365" y="11565"/>
                    <a:pt x="365" y="7009"/>
                    <a:pt x="365" y="0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574">
              <a:extLst>
                <a:ext uri="{FF2B5EF4-FFF2-40B4-BE49-F238E27FC236}">
                  <a16:creationId xmlns:a16="http://schemas.microsoft.com/office/drawing/2014/main" id="{01EBA8EA-2AC0-4942-AE6F-5FE4C4054A6E}"/>
                </a:ext>
              </a:extLst>
            </p:cNvPr>
            <p:cNvSpPr/>
            <p:nvPr/>
          </p:nvSpPr>
          <p:spPr>
            <a:xfrm>
              <a:off x="5537539" y="2335977"/>
              <a:ext cx="1156465" cy="245311"/>
            </a:xfrm>
            <a:custGeom>
              <a:avLst/>
              <a:gdLst>
                <a:gd name="connsiteX0" fmla="*/ 576442 w 1156465"/>
                <a:gd name="connsiteY0" fmla="*/ 3504 h 245310"/>
                <a:gd name="connsiteX1" fmla="*/ 913920 w 1156465"/>
                <a:gd name="connsiteY1" fmla="*/ 26984 h 245310"/>
                <a:gd name="connsiteX2" fmla="*/ 1101758 w 1156465"/>
                <a:gd name="connsiteY2" fmla="*/ 75696 h 245310"/>
                <a:gd name="connsiteX3" fmla="*/ 1147666 w 1156465"/>
                <a:gd name="connsiteY3" fmla="*/ 105133 h 245310"/>
                <a:gd name="connsiteX4" fmla="*/ 1147666 w 1156465"/>
                <a:gd name="connsiteY4" fmla="*/ 147186 h 245310"/>
                <a:gd name="connsiteX5" fmla="*/ 1100706 w 1156465"/>
                <a:gd name="connsiteY5" fmla="*/ 176974 h 245310"/>
                <a:gd name="connsiteX6" fmla="*/ 926536 w 1156465"/>
                <a:gd name="connsiteY6" fmla="*/ 223233 h 245310"/>
                <a:gd name="connsiteX7" fmla="*/ 650386 w 1156465"/>
                <a:gd name="connsiteY7" fmla="*/ 247413 h 245310"/>
                <a:gd name="connsiteX8" fmla="*/ 230904 w 1156465"/>
                <a:gd name="connsiteY8" fmla="*/ 223233 h 245310"/>
                <a:gd name="connsiteX9" fmla="*/ 70401 w 1156465"/>
                <a:gd name="connsiteY9" fmla="*/ 182231 h 245310"/>
                <a:gd name="connsiteX10" fmla="*/ 19937 w 1156465"/>
                <a:gd name="connsiteY10" fmla="*/ 155247 h 245310"/>
                <a:gd name="connsiteX11" fmla="*/ 19236 w 1156465"/>
                <a:gd name="connsiteY11" fmla="*/ 98124 h 245310"/>
                <a:gd name="connsiteX12" fmla="*/ 98437 w 1156465"/>
                <a:gd name="connsiteY12" fmla="*/ 60276 h 245310"/>
                <a:gd name="connsiteX13" fmla="*/ 319917 w 1156465"/>
                <a:gd name="connsiteY13" fmla="*/ 17172 h 245310"/>
                <a:gd name="connsiteX14" fmla="*/ 576092 w 1156465"/>
                <a:gd name="connsiteY14" fmla="*/ 0 h 245310"/>
                <a:gd name="connsiteX15" fmla="*/ 576442 w 1156465"/>
                <a:gd name="connsiteY15" fmla="*/ 3504 h 24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6465" h="245310">
                  <a:moveTo>
                    <a:pt x="576442" y="3504"/>
                  </a:moveTo>
                  <a:cubicBezTo>
                    <a:pt x="689636" y="3855"/>
                    <a:pt x="802128" y="9812"/>
                    <a:pt x="913920" y="26984"/>
                  </a:cubicBezTo>
                  <a:cubicBezTo>
                    <a:pt x="978401" y="36797"/>
                    <a:pt x="1042182" y="49062"/>
                    <a:pt x="1101758" y="75696"/>
                  </a:cubicBezTo>
                  <a:cubicBezTo>
                    <a:pt x="1118228" y="83055"/>
                    <a:pt x="1133648" y="93569"/>
                    <a:pt x="1147666" y="105133"/>
                  </a:cubicBezTo>
                  <a:cubicBezTo>
                    <a:pt x="1162735" y="117749"/>
                    <a:pt x="1162735" y="134570"/>
                    <a:pt x="1147666" y="147186"/>
                  </a:cubicBezTo>
                  <a:cubicBezTo>
                    <a:pt x="1133648" y="159102"/>
                    <a:pt x="1117528" y="169615"/>
                    <a:pt x="1100706" y="176974"/>
                  </a:cubicBezTo>
                  <a:cubicBezTo>
                    <a:pt x="1044986" y="201856"/>
                    <a:pt x="986111" y="213771"/>
                    <a:pt x="926536" y="223233"/>
                  </a:cubicBezTo>
                  <a:cubicBezTo>
                    <a:pt x="835070" y="237951"/>
                    <a:pt x="742903" y="244960"/>
                    <a:pt x="650386" y="247413"/>
                  </a:cubicBezTo>
                  <a:cubicBezTo>
                    <a:pt x="509858" y="251268"/>
                    <a:pt x="370031" y="244960"/>
                    <a:pt x="230904" y="223233"/>
                  </a:cubicBezTo>
                  <a:cubicBezTo>
                    <a:pt x="176585" y="214472"/>
                    <a:pt x="122267" y="203257"/>
                    <a:pt x="70401" y="182231"/>
                  </a:cubicBezTo>
                  <a:cubicBezTo>
                    <a:pt x="52879" y="175222"/>
                    <a:pt x="35357" y="166110"/>
                    <a:pt x="19937" y="155247"/>
                  </a:cubicBezTo>
                  <a:cubicBezTo>
                    <a:pt x="-5996" y="137024"/>
                    <a:pt x="-7047" y="114946"/>
                    <a:pt x="19236" y="98124"/>
                  </a:cubicBezTo>
                  <a:cubicBezTo>
                    <a:pt x="43767" y="82354"/>
                    <a:pt x="70751" y="69738"/>
                    <a:pt x="98437" y="60276"/>
                  </a:cubicBezTo>
                  <a:cubicBezTo>
                    <a:pt x="170278" y="35745"/>
                    <a:pt x="244922" y="24181"/>
                    <a:pt x="319917" y="17172"/>
                  </a:cubicBezTo>
                  <a:cubicBezTo>
                    <a:pt x="405075" y="9462"/>
                    <a:pt x="490934" y="5607"/>
                    <a:pt x="576092" y="0"/>
                  </a:cubicBezTo>
                  <a:cubicBezTo>
                    <a:pt x="576442" y="1051"/>
                    <a:pt x="576442" y="2103"/>
                    <a:pt x="576442" y="3504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575">
              <a:extLst>
                <a:ext uri="{FF2B5EF4-FFF2-40B4-BE49-F238E27FC236}">
                  <a16:creationId xmlns:a16="http://schemas.microsoft.com/office/drawing/2014/main" id="{192B6E2F-179D-437E-9AC2-4B2421867061}"/>
                </a:ext>
              </a:extLst>
            </p:cNvPr>
            <p:cNvSpPr/>
            <p:nvPr/>
          </p:nvSpPr>
          <p:spPr>
            <a:xfrm>
              <a:off x="5537671" y="3699734"/>
              <a:ext cx="1156465" cy="175222"/>
            </a:xfrm>
            <a:custGeom>
              <a:avLst/>
              <a:gdLst>
                <a:gd name="connsiteX0" fmla="*/ 574909 w 1156465"/>
                <a:gd name="connsiteY0" fmla="*/ 177146 h 175221"/>
                <a:gd name="connsiteX1" fmla="*/ 204490 w 1156465"/>
                <a:gd name="connsiteY1" fmla="*/ 148409 h 175221"/>
                <a:gd name="connsiteX2" fmla="*/ 57303 w 1156465"/>
                <a:gd name="connsiteY2" fmla="*/ 106706 h 175221"/>
                <a:gd name="connsiteX3" fmla="*/ 13147 w 1156465"/>
                <a:gd name="connsiteY3" fmla="*/ 79372 h 175221"/>
                <a:gd name="connsiteX4" fmla="*/ 12096 w 1156465"/>
                <a:gd name="connsiteY4" fmla="*/ 33463 h 175221"/>
                <a:gd name="connsiteX5" fmla="*/ 52747 w 1156465"/>
                <a:gd name="connsiteY5" fmla="*/ 7180 h 175221"/>
                <a:gd name="connsiteX6" fmla="*/ 63261 w 1156465"/>
                <a:gd name="connsiteY6" fmla="*/ 7180 h 175221"/>
                <a:gd name="connsiteX7" fmla="*/ 314529 w 1156465"/>
                <a:gd name="connsiteY7" fmla="*/ 56593 h 175221"/>
                <a:gd name="connsiteX8" fmla="*/ 601893 w 1156465"/>
                <a:gd name="connsiteY8" fmla="*/ 68858 h 175221"/>
                <a:gd name="connsiteX9" fmla="*/ 981424 w 1156465"/>
                <a:gd name="connsiteY9" fmla="*/ 30309 h 175221"/>
                <a:gd name="connsiteX10" fmla="*/ 1079548 w 1156465"/>
                <a:gd name="connsiteY10" fmla="*/ 1924 h 175221"/>
                <a:gd name="connsiteX11" fmla="*/ 1090412 w 1156465"/>
                <a:gd name="connsiteY11" fmla="*/ 522 h 175221"/>
                <a:gd name="connsiteX12" fmla="*/ 1146833 w 1156465"/>
                <a:gd name="connsiteY12" fmla="*/ 34515 h 175221"/>
                <a:gd name="connsiteX13" fmla="*/ 1147184 w 1156465"/>
                <a:gd name="connsiteY13" fmla="*/ 76568 h 175221"/>
                <a:gd name="connsiteX14" fmla="*/ 1100224 w 1156465"/>
                <a:gd name="connsiteY14" fmla="*/ 106356 h 175221"/>
                <a:gd name="connsiteX15" fmla="*/ 922900 w 1156465"/>
                <a:gd name="connsiteY15" fmla="*/ 152965 h 175221"/>
                <a:gd name="connsiteX16" fmla="*/ 644297 w 1156465"/>
                <a:gd name="connsiteY16" fmla="*/ 176445 h 175221"/>
                <a:gd name="connsiteX17" fmla="*/ 574909 w 1156465"/>
                <a:gd name="connsiteY17" fmla="*/ 177146 h 1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6465" h="175221">
                  <a:moveTo>
                    <a:pt x="574909" y="177146"/>
                  </a:moveTo>
                  <a:cubicBezTo>
                    <a:pt x="450852" y="178197"/>
                    <a:pt x="327145" y="170837"/>
                    <a:pt x="204490" y="148409"/>
                  </a:cubicBezTo>
                  <a:cubicBezTo>
                    <a:pt x="154026" y="139297"/>
                    <a:pt x="104263" y="128083"/>
                    <a:pt x="57303" y="106706"/>
                  </a:cubicBezTo>
                  <a:cubicBezTo>
                    <a:pt x="41533" y="99697"/>
                    <a:pt x="26464" y="90235"/>
                    <a:pt x="13147" y="79372"/>
                  </a:cubicBezTo>
                  <a:cubicBezTo>
                    <a:pt x="-4025" y="65354"/>
                    <a:pt x="-4375" y="47832"/>
                    <a:pt x="12096" y="33463"/>
                  </a:cubicBezTo>
                  <a:cubicBezTo>
                    <a:pt x="24011" y="22950"/>
                    <a:pt x="38730" y="15591"/>
                    <a:pt x="52747" y="7180"/>
                  </a:cubicBezTo>
                  <a:cubicBezTo>
                    <a:pt x="55551" y="5428"/>
                    <a:pt x="60107" y="6129"/>
                    <a:pt x="63261" y="7180"/>
                  </a:cubicBezTo>
                  <a:cubicBezTo>
                    <a:pt x="144914" y="34515"/>
                    <a:pt x="229371" y="47481"/>
                    <a:pt x="314529" y="56593"/>
                  </a:cubicBezTo>
                  <a:cubicBezTo>
                    <a:pt x="410200" y="66756"/>
                    <a:pt x="505871" y="70610"/>
                    <a:pt x="601893" y="68858"/>
                  </a:cubicBezTo>
                  <a:cubicBezTo>
                    <a:pt x="729455" y="66405"/>
                    <a:pt x="856315" y="58345"/>
                    <a:pt x="981424" y="30309"/>
                  </a:cubicBezTo>
                  <a:cubicBezTo>
                    <a:pt x="1014716" y="22950"/>
                    <a:pt x="1046957" y="11385"/>
                    <a:pt x="1079548" y="1924"/>
                  </a:cubicBezTo>
                  <a:cubicBezTo>
                    <a:pt x="1083053" y="872"/>
                    <a:pt x="1087959" y="-880"/>
                    <a:pt x="1090412" y="522"/>
                  </a:cubicBezTo>
                  <a:cubicBezTo>
                    <a:pt x="1109686" y="11385"/>
                    <a:pt x="1129662" y="21198"/>
                    <a:pt x="1146833" y="34515"/>
                  </a:cubicBezTo>
                  <a:cubicBezTo>
                    <a:pt x="1162253" y="46430"/>
                    <a:pt x="1161903" y="63952"/>
                    <a:pt x="1147184" y="76568"/>
                  </a:cubicBezTo>
                  <a:cubicBezTo>
                    <a:pt x="1133166" y="88483"/>
                    <a:pt x="1117046" y="98996"/>
                    <a:pt x="1100224" y="106356"/>
                  </a:cubicBezTo>
                  <a:cubicBezTo>
                    <a:pt x="1043803" y="131588"/>
                    <a:pt x="983526" y="143152"/>
                    <a:pt x="922900" y="152965"/>
                  </a:cubicBezTo>
                  <a:cubicBezTo>
                    <a:pt x="830733" y="167683"/>
                    <a:pt x="737515" y="175393"/>
                    <a:pt x="644297" y="176445"/>
                  </a:cubicBezTo>
                  <a:cubicBezTo>
                    <a:pt x="621168" y="177146"/>
                    <a:pt x="598038" y="177146"/>
                    <a:pt x="574909" y="177146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576">
              <a:extLst>
                <a:ext uri="{FF2B5EF4-FFF2-40B4-BE49-F238E27FC236}">
                  <a16:creationId xmlns:a16="http://schemas.microsoft.com/office/drawing/2014/main" id="{63518CE9-DAB3-47F3-9CA2-8DBDBE72DCF4}"/>
                </a:ext>
              </a:extLst>
            </p:cNvPr>
            <p:cNvSpPr/>
            <p:nvPr/>
          </p:nvSpPr>
          <p:spPr>
            <a:xfrm>
              <a:off x="5537669" y="3055216"/>
              <a:ext cx="1156465" cy="175222"/>
            </a:xfrm>
            <a:custGeom>
              <a:avLst/>
              <a:gdLst>
                <a:gd name="connsiteX0" fmla="*/ 587526 w 1156465"/>
                <a:gd name="connsiteY0" fmla="*/ 175794 h 175221"/>
                <a:gd name="connsiteX1" fmla="*/ 226919 w 1156465"/>
                <a:gd name="connsiteY1" fmla="*/ 149862 h 175221"/>
                <a:gd name="connsiteX2" fmla="*/ 42235 w 1156465"/>
                <a:gd name="connsiteY2" fmla="*/ 96944 h 175221"/>
                <a:gd name="connsiteX3" fmla="*/ 10345 w 1156465"/>
                <a:gd name="connsiteY3" fmla="*/ 73815 h 175221"/>
                <a:gd name="connsiteX4" fmla="*/ 9644 w 1156465"/>
                <a:gd name="connsiteY4" fmla="*/ 34566 h 175221"/>
                <a:gd name="connsiteX5" fmla="*/ 54851 w 1156465"/>
                <a:gd name="connsiteY5" fmla="*/ 4427 h 175221"/>
                <a:gd name="connsiteX6" fmla="*/ 65715 w 1156465"/>
                <a:gd name="connsiteY6" fmla="*/ 5128 h 175221"/>
                <a:gd name="connsiteX7" fmla="*/ 304368 w 1156465"/>
                <a:gd name="connsiteY7" fmla="*/ 53489 h 175221"/>
                <a:gd name="connsiteX8" fmla="*/ 608202 w 1156465"/>
                <a:gd name="connsiteY8" fmla="*/ 67157 h 175221"/>
                <a:gd name="connsiteX9" fmla="*/ 1000349 w 1156465"/>
                <a:gd name="connsiteY9" fmla="*/ 25103 h 175221"/>
                <a:gd name="connsiteX10" fmla="*/ 1079900 w 1156465"/>
                <a:gd name="connsiteY10" fmla="*/ 1273 h 175221"/>
                <a:gd name="connsiteX11" fmla="*/ 1096371 w 1156465"/>
                <a:gd name="connsiteY11" fmla="*/ 1624 h 175221"/>
                <a:gd name="connsiteX12" fmla="*/ 1141578 w 1156465"/>
                <a:gd name="connsiteY12" fmla="*/ 27557 h 175221"/>
                <a:gd name="connsiteX13" fmla="*/ 1141578 w 1156465"/>
                <a:gd name="connsiteY13" fmla="*/ 81525 h 175221"/>
                <a:gd name="connsiteX14" fmla="*/ 1045556 w 1156465"/>
                <a:gd name="connsiteY14" fmla="*/ 125330 h 175221"/>
                <a:gd name="connsiteX15" fmla="*/ 842299 w 1156465"/>
                <a:gd name="connsiteY15" fmla="*/ 163178 h 175221"/>
                <a:gd name="connsiteX16" fmla="*/ 587526 w 1156465"/>
                <a:gd name="connsiteY16" fmla="*/ 175794 h 1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6465" h="175221">
                  <a:moveTo>
                    <a:pt x="587526" y="175794"/>
                  </a:moveTo>
                  <a:cubicBezTo>
                    <a:pt x="461366" y="176495"/>
                    <a:pt x="343617" y="169486"/>
                    <a:pt x="226919" y="149862"/>
                  </a:cubicBezTo>
                  <a:cubicBezTo>
                    <a:pt x="163489" y="139348"/>
                    <a:pt x="100059" y="126732"/>
                    <a:pt x="42235" y="96944"/>
                  </a:cubicBezTo>
                  <a:cubicBezTo>
                    <a:pt x="30671" y="90987"/>
                    <a:pt x="19807" y="82927"/>
                    <a:pt x="10345" y="73815"/>
                  </a:cubicBezTo>
                  <a:cubicBezTo>
                    <a:pt x="-2972" y="61199"/>
                    <a:pt x="-3673" y="46831"/>
                    <a:pt x="9644" y="34566"/>
                  </a:cubicBezTo>
                  <a:cubicBezTo>
                    <a:pt x="22961" y="22650"/>
                    <a:pt x="39432" y="13889"/>
                    <a:pt x="54851" y="4427"/>
                  </a:cubicBezTo>
                  <a:cubicBezTo>
                    <a:pt x="57305" y="3026"/>
                    <a:pt x="62211" y="3726"/>
                    <a:pt x="65715" y="5128"/>
                  </a:cubicBezTo>
                  <a:cubicBezTo>
                    <a:pt x="143163" y="32112"/>
                    <a:pt x="223415" y="44378"/>
                    <a:pt x="304368" y="53489"/>
                  </a:cubicBezTo>
                  <a:cubicBezTo>
                    <a:pt x="405295" y="65054"/>
                    <a:pt x="506924" y="68909"/>
                    <a:pt x="608202" y="67157"/>
                  </a:cubicBezTo>
                  <a:cubicBezTo>
                    <a:pt x="739969" y="65054"/>
                    <a:pt x="871386" y="55592"/>
                    <a:pt x="1000349" y="25103"/>
                  </a:cubicBezTo>
                  <a:cubicBezTo>
                    <a:pt x="1027333" y="18796"/>
                    <a:pt x="1053266" y="8983"/>
                    <a:pt x="1079900" y="1273"/>
                  </a:cubicBezTo>
                  <a:cubicBezTo>
                    <a:pt x="1085157" y="-128"/>
                    <a:pt x="1091815" y="-829"/>
                    <a:pt x="1096371" y="1624"/>
                  </a:cubicBezTo>
                  <a:cubicBezTo>
                    <a:pt x="1111791" y="9334"/>
                    <a:pt x="1127911" y="17043"/>
                    <a:pt x="1141578" y="27557"/>
                  </a:cubicBezTo>
                  <a:cubicBezTo>
                    <a:pt x="1164007" y="44378"/>
                    <a:pt x="1163656" y="63652"/>
                    <a:pt x="1141578" y="81525"/>
                  </a:cubicBezTo>
                  <a:cubicBezTo>
                    <a:pt x="1113192" y="104304"/>
                    <a:pt x="1079550" y="115168"/>
                    <a:pt x="1045556" y="125330"/>
                  </a:cubicBezTo>
                  <a:cubicBezTo>
                    <a:pt x="978972" y="144955"/>
                    <a:pt x="910986" y="155469"/>
                    <a:pt x="842299" y="163178"/>
                  </a:cubicBezTo>
                  <a:cubicBezTo>
                    <a:pt x="755389" y="171940"/>
                    <a:pt x="667778" y="176846"/>
                    <a:pt x="587526" y="175794"/>
                  </a:cubicBezTo>
                  <a:close/>
                </a:path>
              </a:pathLst>
            </a:custGeom>
            <a:grpFill/>
            <a:ln w="3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C410B92F-8318-4DD9-BDBE-2988546EE47F}"/>
              </a:ext>
            </a:extLst>
          </p:cNvPr>
          <p:cNvSpPr txBox="1"/>
          <p:nvPr/>
        </p:nvSpPr>
        <p:spPr>
          <a:xfrm>
            <a:off x="9609189" y="6416010"/>
            <a:ext cx="276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Source : </a:t>
            </a:r>
            <a:r>
              <a:rPr lang="fr-FR" sz="1400" u="sng" dirty="0" err="1">
                <a:solidFill>
                  <a:schemeClr val="bg1"/>
                </a:solidFill>
              </a:rPr>
              <a:t>entsoe</a:t>
            </a:r>
            <a:endParaRPr lang="fr-FR" sz="1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7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0"/>
            <a:ext cx="12192000" cy="7028933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3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3604694" y="987502"/>
            <a:ext cx="0" cy="5458040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41518" y="2769185"/>
            <a:ext cx="507782" cy="457851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508116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913AC7F-8520-4AFF-BD3C-34D9B4615E7C}"/>
              </a:ext>
            </a:extLst>
          </p:cNvPr>
          <p:cNvSpPr txBox="1"/>
          <p:nvPr/>
        </p:nvSpPr>
        <p:spPr>
          <a:xfrm>
            <a:off x="915327" y="3489141"/>
            <a:ext cx="270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weather data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9C93F8-54E6-41EB-9103-F422718B8A80}"/>
              </a:ext>
            </a:extLst>
          </p:cNvPr>
          <p:cNvSpPr txBox="1"/>
          <p:nvPr/>
        </p:nvSpPr>
        <p:spPr>
          <a:xfrm>
            <a:off x="924931" y="2728696"/>
            <a:ext cx="255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energy data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F67B63-9E10-4A98-8E7C-1B42E5758917}"/>
              </a:ext>
            </a:extLst>
          </p:cNvPr>
          <p:cNvSpPr txBox="1"/>
          <p:nvPr/>
        </p:nvSpPr>
        <p:spPr>
          <a:xfrm>
            <a:off x="924931" y="4161141"/>
            <a:ext cx="204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 the data 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4124361-1EB6-4BAC-965D-3990B83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6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6697797" y="4251390"/>
            <a:ext cx="6306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51F076C-6018-437E-B98C-3D36EF1EBAFB}"/>
              </a:ext>
            </a:extLst>
          </p:cNvPr>
          <p:cNvSpPr txBox="1"/>
          <p:nvPr/>
        </p:nvSpPr>
        <p:spPr>
          <a:xfrm>
            <a:off x="3823585" y="911039"/>
            <a:ext cx="7891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Handling missing values and zero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449EF6-7B43-499C-A0E4-08DBAA854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70" y="1321009"/>
            <a:ext cx="3306656" cy="21719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F9EE8E-F834-4433-BAF9-6B6C7278E97C}"/>
              </a:ext>
            </a:extLst>
          </p:cNvPr>
          <p:cNvSpPr/>
          <p:nvPr/>
        </p:nvSpPr>
        <p:spPr>
          <a:xfrm>
            <a:off x="6898131" y="1422646"/>
            <a:ext cx="327695" cy="2006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FCDFF7-E44B-408A-84C5-9CD3E292FA17}"/>
              </a:ext>
            </a:extLst>
          </p:cNvPr>
          <p:cNvSpPr txBox="1"/>
          <p:nvPr/>
        </p:nvSpPr>
        <p:spPr>
          <a:xfrm>
            <a:off x="4339656" y="1654122"/>
            <a:ext cx="355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Drop </a:t>
            </a:r>
            <a:r>
              <a:rPr lang="fr-FR" sz="900" dirty="0" err="1"/>
              <a:t>Forecast</a:t>
            </a:r>
            <a:r>
              <a:rPr lang="fr-FR" sz="900" dirty="0"/>
              <a:t> </a:t>
            </a:r>
            <a:r>
              <a:rPr lang="fr-FR" sz="900" dirty="0" err="1"/>
              <a:t>wind</a:t>
            </a:r>
            <a:r>
              <a:rPr lang="fr-FR" sz="900" dirty="0"/>
              <a:t> offshore </a:t>
            </a:r>
          </a:p>
          <a:p>
            <a:r>
              <a:rPr lang="fr-FR" sz="900" dirty="0"/>
              <a:t>Drop </a:t>
            </a:r>
            <a:r>
              <a:rPr lang="fr-FR" sz="900" dirty="0" err="1"/>
              <a:t>Generation</a:t>
            </a:r>
            <a:r>
              <a:rPr lang="fr-FR" sz="900" dirty="0"/>
              <a:t> hydro </a:t>
            </a:r>
            <a:r>
              <a:rPr lang="fr-FR" sz="900" dirty="0" err="1"/>
              <a:t>pump</a:t>
            </a:r>
            <a:r>
              <a:rPr lang="fr-FR" sz="900" dirty="0"/>
              <a:t> </a:t>
            </a:r>
            <a:r>
              <a:rPr lang="fr-FR" sz="900" dirty="0" err="1"/>
              <a:t>storage</a:t>
            </a:r>
            <a:endParaRPr lang="fr-FR" sz="9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9804C9E-60F6-455E-B064-459DD84A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91" y="3693629"/>
            <a:ext cx="7199162" cy="252475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1A6E739-AE7E-47DA-841C-6F949A4CE2A2}"/>
              </a:ext>
            </a:extLst>
          </p:cNvPr>
          <p:cNvSpPr txBox="1"/>
          <p:nvPr/>
        </p:nvSpPr>
        <p:spPr>
          <a:xfrm>
            <a:off x="4210882" y="3856457"/>
            <a:ext cx="355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Drop </a:t>
            </a:r>
            <a:r>
              <a:rPr lang="fr-FR" sz="900" dirty="0" err="1"/>
              <a:t>Some</a:t>
            </a:r>
            <a:r>
              <a:rPr lang="fr-FR" sz="900" dirty="0"/>
              <a:t> </a:t>
            </a:r>
            <a:r>
              <a:rPr lang="fr-FR" sz="900" dirty="0" err="1"/>
              <a:t>fossil</a:t>
            </a:r>
            <a:r>
              <a:rPr lang="fr-FR" sz="900" dirty="0"/>
              <a:t> </a:t>
            </a:r>
            <a:r>
              <a:rPr lang="fr-FR" sz="900" dirty="0" err="1"/>
              <a:t>generations</a:t>
            </a:r>
            <a:r>
              <a:rPr lang="fr-FR" sz="900" dirty="0"/>
              <a:t> – </a:t>
            </a:r>
            <a:r>
              <a:rPr lang="fr-FR" sz="900" dirty="0" err="1"/>
              <a:t>geothermal</a:t>
            </a:r>
            <a:r>
              <a:rPr lang="fr-FR" sz="900" dirty="0"/>
              <a:t> </a:t>
            </a:r>
            <a:r>
              <a:rPr lang="fr-FR" sz="900" dirty="0" err="1"/>
              <a:t>generations</a:t>
            </a:r>
            <a:r>
              <a:rPr lang="fr-FR" sz="900" dirty="0"/>
              <a:t> – </a:t>
            </a:r>
            <a:r>
              <a:rPr lang="fr-FR" sz="900" dirty="0" err="1"/>
              <a:t>wind</a:t>
            </a:r>
            <a:r>
              <a:rPr lang="fr-FR" sz="900" dirty="0"/>
              <a:t> offshore</a:t>
            </a:r>
          </a:p>
          <a:p>
            <a:endParaRPr lang="fr-FR" sz="900" dirty="0"/>
          </a:p>
        </p:txBody>
      </p:sp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3C978ACF-5567-41A6-A8B7-65BED1DB6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34343"/>
              </p:ext>
            </p:extLst>
          </p:nvPr>
        </p:nvGraphicFramePr>
        <p:xfrm>
          <a:off x="8209120" y="1529070"/>
          <a:ext cx="3056516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8258">
                  <a:extLst>
                    <a:ext uri="{9D8B030D-6E8A-4147-A177-3AD203B41FA5}">
                      <a16:colId xmlns:a16="http://schemas.microsoft.com/office/drawing/2014/main" val="2651938053"/>
                    </a:ext>
                  </a:extLst>
                </a:gridCol>
                <a:gridCol w="1528258">
                  <a:extLst>
                    <a:ext uri="{9D8B030D-6E8A-4147-A177-3AD203B41FA5}">
                      <a16:colId xmlns:a16="http://schemas.microsoft.com/office/drawing/2014/main" val="2493649884"/>
                    </a:ext>
                  </a:extLst>
                </a:gridCol>
              </a:tblGrid>
              <a:tr h="228594"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err="1"/>
                        <a:t>Feature</a:t>
                      </a:r>
                      <a:endParaRPr lang="fr-FR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/>
                        <a:t>NAN + </a:t>
                      </a:r>
                      <a:r>
                        <a:rPr lang="fr-FR" sz="1100" b="0" dirty="0" err="1"/>
                        <a:t>Zero</a:t>
                      </a:r>
                      <a:r>
                        <a:rPr lang="fr-FR" sz="1100" b="0" dirty="0"/>
                        <a:t>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05455"/>
                  </a:ext>
                </a:extLst>
              </a:tr>
              <a:tr h="22859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Generation</a:t>
                      </a:r>
                      <a:r>
                        <a:rPr lang="fr-FR" sz="1200" dirty="0"/>
                        <a:t> hydro </a:t>
                      </a:r>
                      <a:r>
                        <a:rPr lang="fr-FR" sz="1200" dirty="0" err="1"/>
                        <a:t>pump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storage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9388"/>
                  </a:ext>
                </a:extLst>
              </a:tr>
              <a:tr h="2285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Generation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fossil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brown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coal</a:t>
                      </a:r>
                      <a:r>
                        <a:rPr lang="fr-FR" sz="1200" dirty="0"/>
                        <a:t> lignite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4931"/>
                  </a:ext>
                </a:extLst>
              </a:tr>
              <a:tr h="22859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Total </a:t>
                      </a:r>
                      <a:r>
                        <a:rPr lang="fr-FR" sz="1200" dirty="0" err="1"/>
                        <a:t>load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actual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99765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1B0D3840-AB21-4F1E-8020-3EAABA4851CF}"/>
              </a:ext>
            </a:extLst>
          </p:cNvPr>
          <p:cNvSpPr txBox="1"/>
          <p:nvPr/>
        </p:nvSpPr>
        <p:spPr>
          <a:xfrm>
            <a:off x="8209120" y="3077229"/>
            <a:ext cx="3056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bg1"/>
                </a:solidFill>
              </a:rPr>
              <a:t>Each</a:t>
            </a:r>
            <a:r>
              <a:rPr lang="fr-FR" sz="1100" dirty="0">
                <a:solidFill>
                  <a:schemeClr val="bg1"/>
                </a:solidFill>
              </a:rPr>
              <a:t> of the </a:t>
            </a:r>
            <a:r>
              <a:rPr lang="fr-FR" sz="1100" dirty="0" err="1">
                <a:solidFill>
                  <a:schemeClr val="bg1"/>
                </a:solidFill>
              </a:rPr>
              <a:t>other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columns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remaining</a:t>
            </a:r>
            <a:r>
              <a:rPr lang="fr-FR" sz="1100" dirty="0">
                <a:solidFill>
                  <a:schemeClr val="bg1"/>
                </a:solidFill>
              </a:rPr>
              <a:t> have 0,1% of NAN values.</a:t>
            </a:r>
          </a:p>
        </p:txBody>
      </p:sp>
    </p:spTree>
    <p:extLst>
      <p:ext uri="{BB962C8B-B14F-4D97-AF65-F5344CB8AC3E}">
        <p14:creationId xmlns:p14="http://schemas.microsoft.com/office/powerpoint/2010/main" val="316211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0"/>
            <a:ext cx="12192000" cy="7028933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3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3604694" y="987502"/>
            <a:ext cx="0" cy="5458040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41518" y="2769185"/>
            <a:ext cx="507782" cy="457851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508116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913AC7F-8520-4AFF-BD3C-34D9B4615E7C}"/>
              </a:ext>
            </a:extLst>
          </p:cNvPr>
          <p:cNvSpPr txBox="1"/>
          <p:nvPr/>
        </p:nvSpPr>
        <p:spPr>
          <a:xfrm>
            <a:off x="915327" y="3489141"/>
            <a:ext cx="270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weather data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9C93F8-54E6-41EB-9103-F422718B8A80}"/>
              </a:ext>
            </a:extLst>
          </p:cNvPr>
          <p:cNvSpPr txBox="1"/>
          <p:nvPr/>
        </p:nvSpPr>
        <p:spPr>
          <a:xfrm>
            <a:off x="924931" y="2728696"/>
            <a:ext cx="255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energy data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F67B63-9E10-4A98-8E7C-1B42E5758917}"/>
              </a:ext>
            </a:extLst>
          </p:cNvPr>
          <p:cNvSpPr txBox="1"/>
          <p:nvPr/>
        </p:nvSpPr>
        <p:spPr>
          <a:xfrm>
            <a:off x="924931" y="4161141"/>
            <a:ext cx="204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 the data 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4124361-1EB6-4BAC-965D-3990B83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7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6697797" y="4251390"/>
            <a:ext cx="6306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51F076C-6018-437E-B98C-3D36EF1EBAFB}"/>
              </a:ext>
            </a:extLst>
          </p:cNvPr>
          <p:cNvSpPr txBox="1"/>
          <p:nvPr/>
        </p:nvSpPr>
        <p:spPr>
          <a:xfrm>
            <a:off x="3823585" y="911039"/>
            <a:ext cx="789197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Check the features distribution through boxplot: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Sort the features distribution using skewness </a:t>
            </a:r>
            <a:r>
              <a:rPr lang="en-US" sz="1400" dirty="0" err="1">
                <a:solidFill>
                  <a:schemeClr val="bg1"/>
                </a:solidFill>
              </a:rPr>
              <a:t>coefficent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6856DC-2B9C-4FBC-9314-4D48A7119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26" y="1526381"/>
            <a:ext cx="4576209" cy="2404629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CBC1649-346D-490A-B245-9CC170A07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30411"/>
              </p:ext>
            </p:extLst>
          </p:nvPr>
        </p:nvGraphicFramePr>
        <p:xfrm>
          <a:off x="4824616" y="4669461"/>
          <a:ext cx="5789228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4614">
                  <a:extLst>
                    <a:ext uri="{9D8B030D-6E8A-4147-A177-3AD203B41FA5}">
                      <a16:colId xmlns:a16="http://schemas.microsoft.com/office/drawing/2014/main" val="4233231589"/>
                    </a:ext>
                  </a:extLst>
                </a:gridCol>
                <a:gridCol w="2894614">
                  <a:extLst>
                    <a:ext uri="{9D8B030D-6E8A-4147-A177-3AD203B41FA5}">
                      <a16:colId xmlns:a16="http://schemas.microsoft.com/office/drawing/2014/main" val="973081531"/>
                    </a:ext>
                  </a:extLst>
                </a:gridCol>
              </a:tblGrid>
              <a:tr h="228059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 err="1"/>
                        <a:t>Feature</a:t>
                      </a:r>
                      <a:endParaRPr lang="fr-F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 err="1"/>
                        <a:t>skewness</a:t>
                      </a:r>
                      <a:endParaRPr lang="fr-F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71105"/>
                  </a:ext>
                </a:extLst>
              </a:tr>
              <a:tr h="228059">
                <a:tc>
                  <a:txBody>
                    <a:bodyPr/>
                    <a:lstStyle/>
                    <a:p>
                      <a:r>
                        <a:rPr lang="fr-FR" sz="1200" dirty="0" err="1"/>
                        <a:t>Forecast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solar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day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ahead</a:t>
                      </a:r>
                      <a:endParaRPr lang="fr-FR" sz="1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0.98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45646"/>
                  </a:ext>
                </a:extLst>
              </a:tr>
              <a:tr h="228059">
                <a:tc>
                  <a:txBody>
                    <a:bodyPr/>
                    <a:lstStyle/>
                    <a:p>
                      <a:r>
                        <a:rPr lang="fr-FR" sz="1200" dirty="0" err="1"/>
                        <a:t>Forecast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wind</a:t>
                      </a:r>
                      <a:r>
                        <a:rPr lang="fr-FR" sz="1200" dirty="0"/>
                        <a:t> onshore </a:t>
                      </a:r>
                      <a:r>
                        <a:rPr lang="fr-FR" sz="1200" dirty="0" err="1"/>
                        <a:t>day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ahead</a:t>
                      </a:r>
                      <a:endParaRPr lang="fr-FR" sz="1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0.80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21591"/>
                  </a:ext>
                </a:extLst>
              </a:tr>
              <a:tr h="228059">
                <a:tc>
                  <a:txBody>
                    <a:bodyPr/>
                    <a:lstStyle/>
                    <a:p>
                      <a:r>
                        <a:rPr lang="fr-FR" sz="1200" dirty="0"/>
                        <a:t>Price </a:t>
                      </a:r>
                      <a:r>
                        <a:rPr lang="fr-FR" sz="1200" dirty="0" err="1"/>
                        <a:t>actual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3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0"/>
            <a:ext cx="12192000" cy="7028933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3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3604694" y="987502"/>
            <a:ext cx="0" cy="5458040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41518" y="2769185"/>
            <a:ext cx="507782" cy="457851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508116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913AC7F-8520-4AFF-BD3C-34D9B4615E7C}"/>
              </a:ext>
            </a:extLst>
          </p:cNvPr>
          <p:cNvSpPr txBox="1"/>
          <p:nvPr/>
        </p:nvSpPr>
        <p:spPr>
          <a:xfrm>
            <a:off x="915327" y="3489141"/>
            <a:ext cx="270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weather data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9C93F8-54E6-41EB-9103-F422718B8A80}"/>
              </a:ext>
            </a:extLst>
          </p:cNvPr>
          <p:cNvSpPr txBox="1"/>
          <p:nvPr/>
        </p:nvSpPr>
        <p:spPr>
          <a:xfrm>
            <a:off x="924931" y="2728696"/>
            <a:ext cx="255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energy data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F67B63-9E10-4A98-8E7C-1B42E5758917}"/>
              </a:ext>
            </a:extLst>
          </p:cNvPr>
          <p:cNvSpPr txBox="1"/>
          <p:nvPr/>
        </p:nvSpPr>
        <p:spPr>
          <a:xfrm>
            <a:off x="924931" y="4161141"/>
            <a:ext cx="204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 the data 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4124361-1EB6-4BAC-965D-3990B83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8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6697797" y="4251390"/>
            <a:ext cx="6306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51F076C-6018-437E-B98C-3D36EF1EBAFB}"/>
              </a:ext>
            </a:extLst>
          </p:cNvPr>
          <p:cNvSpPr txBox="1"/>
          <p:nvPr/>
        </p:nvSpPr>
        <p:spPr>
          <a:xfrm>
            <a:off x="3823585" y="911039"/>
            <a:ext cx="789197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Dropping duplicate rows following time and </a:t>
            </a:r>
            <a:r>
              <a:rPr lang="en-US" sz="1400" dirty="0" err="1">
                <a:solidFill>
                  <a:schemeClr val="bg1"/>
                </a:solidFill>
              </a:rPr>
              <a:t>city_name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Handling zero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Sort the features distribution using skewness </a:t>
            </a:r>
            <a:r>
              <a:rPr lang="en-US" sz="1400" dirty="0" err="1">
                <a:solidFill>
                  <a:schemeClr val="bg1"/>
                </a:solidFill>
              </a:rPr>
              <a:t>coefficent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38A139-E426-4385-813B-52C70790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53" y="1749490"/>
            <a:ext cx="7102131" cy="2490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E93174-CB49-4332-AA94-F746F4B2C130}"/>
              </a:ext>
            </a:extLst>
          </p:cNvPr>
          <p:cNvSpPr/>
          <p:nvPr/>
        </p:nvSpPr>
        <p:spPr>
          <a:xfrm>
            <a:off x="7898347" y="2219210"/>
            <a:ext cx="497150" cy="1865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1F3796-BECA-4056-84DF-DBD815A57CF5}"/>
              </a:ext>
            </a:extLst>
          </p:cNvPr>
          <p:cNvSpPr txBox="1"/>
          <p:nvPr/>
        </p:nvSpPr>
        <p:spPr>
          <a:xfrm>
            <a:off x="5721333" y="1894863"/>
            <a:ext cx="3558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Snow_3h / rain_3h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removed</a:t>
            </a:r>
            <a:endParaRPr lang="fr-FR" sz="90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D220D50B-E741-47DF-B7DC-DFF6D34D2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63144"/>
              </p:ext>
            </p:extLst>
          </p:nvPr>
        </p:nvGraphicFramePr>
        <p:xfrm>
          <a:off x="5033193" y="4959045"/>
          <a:ext cx="5730308" cy="11443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5154">
                  <a:extLst>
                    <a:ext uri="{9D8B030D-6E8A-4147-A177-3AD203B41FA5}">
                      <a16:colId xmlns:a16="http://schemas.microsoft.com/office/drawing/2014/main" val="4036903966"/>
                    </a:ext>
                  </a:extLst>
                </a:gridCol>
                <a:gridCol w="2865154">
                  <a:extLst>
                    <a:ext uri="{9D8B030D-6E8A-4147-A177-3AD203B41FA5}">
                      <a16:colId xmlns:a16="http://schemas.microsoft.com/office/drawing/2014/main" val="1876271513"/>
                    </a:ext>
                  </a:extLst>
                </a:gridCol>
              </a:tblGrid>
              <a:tr h="286081">
                <a:tc>
                  <a:txBody>
                    <a:bodyPr/>
                    <a:lstStyle/>
                    <a:p>
                      <a:r>
                        <a:rPr lang="fr-FR" sz="1200" dirty="0" err="1"/>
                        <a:t>Feature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Skewness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230995"/>
                  </a:ext>
                </a:extLst>
              </a:tr>
              <a:tr h="286081">
                <a:tc>
                  <a:txBody>
                    <a:bodyPr/>
                    <a:lstStyle/>
                    <a:p>
                      <a:r>
                        <a:rPr lang="fr-FR" sz="1200" dirty="0"/>
                        <a:t>Pressure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150.86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32428"/>
                  </a:ext>
                </a:extLst>
              </a:tr>
              <a:tr h="286081">
                <a:tc>
                  <a:txBody>
                    <a:bodyPr/>
                    <a:lstStyle/>
                    <a:p>
                      <a:r>
                        <a:rPr lang="fr-FR" sz="1200" dirty="0" err="1"/>
                        <a:t>Wind_speed</a:t>
                      </a:r>
                      <a:endParaRPr lang="fr-FR" sz="1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3.17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24400"/>
                  </a:ext>
                </a:extLst>
              </a:tr>
              <a:tr h="286081">
                <a:tc>
                  <a:txBody>
                    <a:bodyPr/>
                    <a:lstStyle/>
                    <a:p>
                      <a:r>
                        <a:rPr lang="fr-FR" sz="1200" dirty="0"/>
                        <a:t>Rain_1h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15.89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059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1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C8AD-BC3A-4A66-8A24-685FF474A08F}"/>
              </a:ext>
            </a:extLst>
          </p:cNvPr>
          <p:cNvSpPr/>
          <p:nvPr/>
        </p:nvSpPr>
        <p:spPr>
          <a:xfrm>
            <a:off x="0" y="0"/>
            <a:ext cx="12192000" cy="7028933"/>
          </a:xfrm>
          <a:prstGeom prst="rect">
            <a:avLst/>
          </a:prstGeom>
          <a:solidFill>
            <a:srgbClr val="1F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D44BF-6FBD-4657-983C-909252261868}"/>
              </a:ext>
            </a:extLst>
          </p:cNvPr>
          <p:cNvSpPr txBox="1"/>
          <p:nvPr/>
        </p:nvSpPr>
        <p:spPr>
          <a:xfrm>
            <a:off x="1114455" y="3636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sz="2800" dirty="0">
              <a:solidFill>
                <a:srgbClr val="A7927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82CF2-969F-4689-BDC1-C6A33B5339A6}"/>
              </a:ext>
            </a:extLst>
          </p:cNvPr>
          <p:cNvSpPr/>
          <p:nvPr/>
        </p:nvSpPr>
        <p:spPr>
          <a:xfrm>
            <a:off x="301164" y="254093"/>
            <a:ext cx="672353" cy="672353"/>
          </a:xfrm>
          <a:prstGeom prst="rect">
            <a:avLst/>
          </a:prstGeom>
          <a:noFill/>
          <a:ln w="60325">
            <a:solidFill>
              <a:srgbClr val="D1C6AF"/>
            </a:solidFill>
          </a:ln>
          <a:effectLst>
            <a:glow rad="165100">
              <a:srgbClr val="D1C6AF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895745F-B09C-4714-931E-350D5882DE46}"/>
              </a:ext>
            </a:extLst>
          </p:cNvPr>
          <p:cNvSpPr txBox="1"/>
          <p:nvPr/>
        </p:nvSpPr>
        <p:spPr>
          <a:xfrm>
            <a:off x="416592" y="314146"/>
            <a:ext cx="38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1C6AF"/>
                </a:solidFill>
                <a:latin typeface="Century Gothic" panose="020B0502020202020204" pitchFamily="34" charset="0"/>
              </a:rPr>
              <a:t>3</a:t>
            </a:r>
            <a:endParaRPr lang="en-ID" sz="2800" dirty="0">
              <a:solidFill>
                <a:srgbClr val="D1C6A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FD3BBB1-591A-4EBA-B581-36EB82C8EBE8}"/>
              </a:ext>
            </a:extLst>
          </p:cNvPr>
          <p:cNvCxnSpPr>
            <a:cxnSpLocks/>
          </p:cNvCxnSpPr>
          <p:nvPr/>
        </p:nvCxnSpPr>
        <p:spPr>
          <a:xfrm>
            <a:off x="3604694" y="987502"/>
            <a:ext cx="0" cy="5458040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B6FD05-FB00-404D-991E-F6008DBF0CF0}"/>
              </a:ext>
            </a:extLst>
          </p:cNvPr>
          <p:cNvSpPr/>
          <p:nvPr/>
        </p:nvSpPr>
        <p:spPr>
          <a:xfrm>
            <a:off x="241518" y="2769185"/>
            <a:ext cx="507782" cy="457851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D0C7F3E0-EDD3-4D7B-A87B-9A9D034DAAAE}"/>
              </a:ext>
            </a:extLst>
          </p:cNvPr>
          <p:cNvSpPr/>
          <p:nvPr/>
        </p:nvSpPr>
        <p:spPr>
          <a:xfrm>
            <a:off x="356729" y="3508116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17B38FD-4320-472E-BAAA-C226616B99A6}"/>
              </a:ext>
            </a:extLst>
          </p:cNvPr>
          <p:cNvSpPr/>
          <p:nvPr/>
        </p:nvSpPr>
        <p:spPr>
          <a:xfrm>
            <a:off x="349247" y="4175209"/>
            <a:ext cx="278253" cy="278253"/>
          </a:xfrm>
          <a:prstGeom prst="ellipse">
            <a:avLst/>
          </a:prstGeom>
          <a:solidFill>
            <a:srgbClr val="A79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E7B548F-7325-4F32-A3FD-F0CE15F68847}"/>
              </a:ext>
            </a:extLst>
          </p:cNvPr>
          <p:cNvCxnSpPr>
            <a:cxnSpLocks/>
          </p:cNvCxnSpPr>
          <p:nvPr/>
        </p:nvCxnSpPr>
        <p:spPr>
          <a:xfrm flipH="1">
            <a:off x="483608" y="3053481"/>
            <a:ext cx="14512" cy="1393144"/>
          </a:xfrm>
          <a:prstGeom prst="line">
            <a:avLst/>
          </a:prstGeom>
          <a:ln>
            <a:solidFill>
              <a:srgbClr val="A7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913AC7F-8520-4AFF-BD3C-34D9B4615E7C}"/>
              </a:ext>
            </a:extLst>
          </p:cNvPr>
          <p:cNvSpPr txBox="1"/>
          <p:nvPr/>
        </p:nvSpPr>
        <p:spPr>
          <a:xfrm>
            <a:off x="915327" y="3489141"/>
            <a:ext cx="270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weather data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9C93F8-54E6-41EB-9103-F422718B8A80}"/>
              </a:ext>
            </a:extLst>
          </p:cNvPr>
          <p:cNvSpPr txBox="1"/>
          <p:nvPr/>
        </p:nvSpPr>
        <p:spPr>
          <a:xfrm>
            <a:off x="924931" y="2728696"/>
            <a:ext cx="255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energy data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F67B63-9E10-4A98-8E7C-1B42E5758917}"/>
              </a:ext>
            </a:extLst>
          </p:cNvPr>
          <p:cNvSpPr txBox="1"/>
          <p:nvPr/>
        </p:nvSpPr>
        <p:spPr>
          <a:xfrm>
            <a:off x="924931" y="4161141"/>
            <a:ext cx="204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7927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Merging the data 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4124361-1EB6-4BAC-965D-3990B83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62" y="6384486"/>
            <a:ext cx="407987" cy="365125"/>
          </a:xfrm>
        </p:spPr>
        <p:txBody>
          <a:bodyPr/>
          <a:lstStyle/>
          <a:p>
            <a:fld id="{3DB09A56-2F1D-4318-9240-BF2B90CE364C}" type="slidenum">
              <a:rPr lang="en-US" smtClean="0"/>
              <a:t>9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6F127-D00A-4D12-BE93-6582238C1DFC}"/>
              </a:ext>
            </a:extLst>
          </p:cNvPr>
          <p:cNvSpPr txBox="1"/>
          <p:nvPr/>
        </p:nvSpPr>
        <p:spPr>
          <a:xfrm>
            <a:off x="6697797" y="4251390"/>
            <a:ext cx="6306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51F076C-6018-437E-B98C-3D36EF1EBAFB}"/>
              </a:ext>
            </a:extLst>
          </p:cNvPr>
          <p:cNvSpPr txBox="1"/>
          <p:nvPr/>
        </p:nvSpPr>
        <p:spPr>
          <a:xfrm>
            <a:off x="3890891" y="1398506"/>
            <a:ext cx="789197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Remove the obvious irregularities appearing in pressure and </a:t>
            </a:r>
            <a:r>
              <a:rPr lang="en-US" sz="1400" dirty="0" err="1">
                <a:solidFill>
                  <a:schemeClr val="bg1"/>
                </a:solidFill>
              </a:rPr>
              <a:t>wind_speed</a:t>
            </a:r>
            <a:r>
              <a:rPr lang="en-US" sz="1400" dirty="0">
                <a:solidFill>
                  <a:schemeClr val="bg1"/>
                </a:solidFill>
              </a:rPr>
              <a:t>, this following the maximum and minimum pressures reached in Spain during the period of 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fill the irregularities using interpolation.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Handling categorical features : (</a:t>
            </a:r>
            <a:r>
              <a:rPr lang="en-US" sz="1400" dirty="0" err="1">
                <a:solidFill>
                  <a:schemeClr val="bg1"/>
                </a:solidFill>
              </a:rPr>
              <a:t>weather_id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weather_main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weather_icon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weather_description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Drop  columns with an insignificant hourly range </a:t>
            </a:r>
            <a:r>
              <a:rPr lang="en-US" sz="1400" b="1" dirty="0">
                <a:solidFill>
                  <a:schemeClr val="bg1"/>
                </a:solidFill>
              </a:rPr>
              <a:t>(‘</a:t>
            </a:r>
            <a:r>
              <a:rPr lang="en-US" sz="1400" b="1" dirty="0" err="1">
                <a:solidFill>
                  <a:schemeClr val="bg1"/>
                </a:solidFill>
              </a:rPr>
              <a:t>temp_min</a:t>
            </a:r>
            <a:r>
              <a:rPr lang="en-US" sz="1400" b="1" dirty="0">
                <a:solidFill>
                  <a:schemeClr val="bg1"/>
                </a:solidFill>
              </a:rPr>
              <a:t>’, ‘</a:t>
            </a:r>
            <a:r>
              <a:rPr lang="en-US" sz="1400" b="1" dirty="0" err="1">
                <a:solidFill>
                  <a:schemeClr val="bg1"/>
                </a:solidFill>
              </a:rPr>
              <a:t>temp_max</a:t>
            </a:r>
            <a:r>
              <a:rPr lang="en-US" sz="1400" b="1" dirty="0">
                <a:solidFill>
                  <a:schemeClr val="bg1"/>
                </a:solidFill>
              </a:rPr>
              <a:t>’).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7BAE3E9-3FA7-4C4F-ACBC-1C872192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45" y="2872477"/>
            <a:ext cx="6207264" cy="168808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9A0DB7A-AF0E-483B-90E1-96C1D4C19612}"/>
              </a:ext>
            </a:extLst>
          </p:cNvPr>
          <p:cNvSpPr txBox="1"/>
          <p:nvPr/>
        </p:nvSpPr>
        <p:spPr>
          <a:xfrm>
            <a:off x="5950550" y="4680160"/>
            <a:ext cx="70438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Drop ‘weather_id’, ‘weather_main’ , ‘weather_icon’.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ID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045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1878</Words>
  <Application>Microsoft Office PowerPoint</Application>
  <PresentationFormat>Grand écran</PresentationFormat>
  <Paragraphs>581</Paragraphs>
  <Slides>44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Courier New</vt:lpstr>
      <vt:lpstr>Georgia</vt:lpstr>
      <vt:lpstr>Wingdings</vt:lpstr>
      <vt:lpstr>Office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Hajar BELAYD</cp:lastModifiedBy>
  <cp:revision>121</cp:revision>
  <dcterms:created xsi:type="dcterms:W3CDTF">2020-11-24T03:45:52Z</dcterms:created>
  <dcterms:modified xsi:type="dcterms:W3CDTF">2021-02-01T17:31:30Z</dcterms:modified>
</cp:coreProperties>
</file>